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9.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2.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3.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1.xml" ContentType="application/vnd.openxmlformats-officedocument.presentationml.notesSlide+xml"/>
  <Override PartName="/ppt/charts/chart24.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3.xml" ContentType="application/vnd.openxmlformats-officedocument.presentationml.notesSlide+xml"/>
  <Override PartName="/ppt/charts/chart26.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4.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9.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9.xml" ContentType="application/vnd.openxmlformats-officedocument.presentationml.notesSlide+xml"/>
  <Override PartName="/ppt/charts/chart31.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2.xml" ContentType="application/vnd.openxmlformats-officedocument.drawingml.chartshapes+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3"/>
  </p:notesMasterIdLst>
  <p:sldIdLst>
    <p:sldId id="423" r:id="rId2"/>
    <p:sldId id="600" r:id="rId3"/>
    <p:sldId id="504" r:id="rId4"/>
    <p:sldId id="507" r:id="rId5"/>
    <p:sldId id="525" r:id="rId6"/>
    <p:sldId id="607" r:id="rId7"/>
    <p:sldId id="552" r:id="rId8"/>
    <p:sldId id="517" r:id="rId9"/>
    <p:sldId id="519" r:id="rId10"/>
    <p:sldId id="516" r:id="rId11"/>
    <p:sldId id="518" r:id="rId12"/>
    <p:sldId id="555" r:id="rId13"/>
    <p:sldId id="560" r:id="rId14"/>
    <p:sldId id="564" r:id="rId15"/>
    <p:sldId id="585" r:id="rId16"/>
    <p:sldId id="595" r:id="rId17"/>
    <p:sldId id="570" r:id="rId18"/>
    <p:sldId id="631" r:id="rId19"/>
    <p:sldId id="524" r:id="rId20"/>
    <p:sldId id="512" r:id="rId21"/>
    <p:sldId id="548" r:id="rId22"/>
    <p:sldId id="547" r:id="rId23"/>
    <p:sldId id="549" r:id="rId24"/>
    <p:sldId id="550" r:id="rId25"/>
    <p:sldId id="601" r:id="rId26"/>
    <p:sldId id="630" r:id="rId27"/>
    <p:sldId id="619" r:id="rId28"/>
    <p:sldId id="629" r:id="rId29"/>
    <p:sldId id="625" r:id="rId30"/>
    <p:sldId id="627" r:id="rId31"/>
    <p:sldId id="628" r:id="rId3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78D72A"/>
    <a:srgbClr val="00B050"/>
    <a:srgbClr val="335A14"/>
    <a:srgbClr val="709B4E"/>
    <a:srgbClr val="FEE8A1"/>
    <a:srgbClr val="FCD9F8"/>
    <a:srgbClr val="6AB1F7"/>
    <a:srgbClr val="D2D3D4"/>
    <a:srgbClr val="F498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autoAdjust="0"/>
    <p:restoredTop sz="96405" autoAdjust="0"/>
  </p:normalViewPr>
  <p:slideViewPr>
    <p:cSldViewPr snapToGrid="0" snapToObjects="1">
      <p:cViewPr varScale="1">
        <p:scale>
          <a:sx n="168" d="100"/>
          <a:sy n="168" d="100"/>
        </p:scale>
        <p:origin x="352" y="200"/>
      </p:cViewPr>
      <p:guideLst>
        <p:guide orient="horz" pos="1620"/>
        <p:guide pos="2880"/>
      </p:guideLst>
    </p:cSldViewPr>
  </p:slideViewPr>
  <p:notesTextViewPr>
    <p:cViewPr>
      <p:scale>
        <a:sx n="1" d="1"/>
        <a:sy n="1" d="1"/>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6.xml"/><Relationship Id="rId1" Type="http://schemas.microsoft.com/office/2011/relationships/chartStyle" Target="style16.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7.xml"/><Relationship Id="rId1" Type="http://schemas.microsoft.com/office/2011/relationships/chartStyle" Target="style17.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8.xml"/><Relationship Id="rId1" Type="http://schemas.microsoft.com/office/2011/relationships/chartStyle" Target="style18.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9.xml"/><Relationship Id="rId1" Type="http://schemas.microsoft.com/office/2011/relationships/chartStyle" Target="style19.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0.xml"/><Relationship Id="rId1" Type="http://schemas.microsoft.com/office/2011/relationships/chartStyle" Target="style20.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1.xml"/><Relationship Id="rId1" Type="http://schemas.microsoft.com/office/2011/relationships/chartStyle" Target="style21.xml"/></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3.xml"/><Relationship Id="rId1" Type="http://schemas.microsoft.com/office/2011/relationships/chartStyle" Target="style23.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Family History of Higher Education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66643900603351802"/>
          <c:h val="0.68794371067904003"/>
        </c:manualLayout>
      </c:layout>
      <c:barChart>
        <c:barDir val="col"/>
        <c:grouping val="percentStacked"/>
        <c:varyColors val="0"/>
        <c:ser>
          <c:idx val="0"/>
          <c:order val="0"/>
          <c:tx>
            <c:strRef>
              <c:f>Sheet1!$A$2</c:f>
              <c:strCache>
                <c:ptCount val="1"/>
                <c:pt idx="0">
                  <c:v>I don’t know</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Sheet1!$B$2:$E$2</c:f>
              <c:numCache>
                <c:formatCode>0%</c:formatCode>
                <c:ptCount val="4"/>
                <c:pt idx="0">
                  <c:v>0.14516129032258099</c:v>
                </c:pt>
                <c:pt idx="1">
                  <c:v>2.2471910112359501E-2</c:v>
                </c:pt>
                <c:pt idx="2">
                  <c:v>7.69230769230769E-2</c:v>
                </c:pt>
                <c:pt idx="3">
                  <c:v>5.1282051282051301E-2</c:v>
                </c:pt>
              </c:numCache>
            </c:numRef>
          </c:val>
          <c:extLst>
            <c:ext xmlns:c16="http://schemas.microsoft.com/office/drawing/2014/chart" uri="{C3380CC4-5D6E-409C-BE32-E72D297353CC}">
              <c16:uniqueId val="{00000000-8F3F-4EF9-9475-5277E8BBF522}"/>
            </c:ext>
          </c:extLst>
        </c:ser>
        <c:ser>
          <c:idx val="1"/>
          <c:order val="1"/>
          <c:tx>
            <c:strRef>
              <c:f>Sheet1!$A$3</c:f>
              <c:strCache>
                <c:ptCount val="1"/>
                <c:pt idx="0">
                  <c:v>Neither I nor anyone in my family have enrolled in higher education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Sheet1!$B$3:$E$3</c:f>
              <c:numCache>
                <c:formatCode>0%</c:formatCode>
                <c:ptCount val="4"/>
                <c:pt idx="0">
                  <c:v>0.12903225806451599</c:v>
                </c:pt>
                <c:pt idx="1">
                  <c:v>6.7415730337078594E-2</c:v>
                </c:pt>
                <c:pt idx="2">
                  <c:v>6.2937062937062901E-2</c:v>
                </c:pt>
                <c:pt idx="3">
                  <c:v>2.1367521367521399E-2</c:v>
                </c:pt>
              </c:numCache>
            </c:numRef>
          </c:val>
          <c:extLst>
            <c:ext xmlns:c16="http://schemas.microsoft.com/office/drawing/2014/chart" uri="{C3380CC4-5D6E-409C-BE32-E72D297353CC}">
              <c16:uniqueId val="{00000001-8F3F-4EF9-9475-5277E8BBF522}"/>
            </c:ext>
          </c:extLst>
        </c:ser>
        <c:ser>
          <c:idx val="2"/>
          <c:order val="2"/>
          <c:tx>
            <c:strRef>
              <c:f>Sheet1!$A$4</c:f>
              <c:strCache>
                <c:ptCount val="1"/>
                <c:pt idx="0">
                  <c:v>Earlier generations of my family were enrolled in higher education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Sheet1!$B$4:$E$4</c:f>
              <c:numCache>
                <c:formatCode>0%</c:formatCode>
                <c:ptCount val="4"/>
                <c:pt idx="0">
                  <c:v>0.15322580645161299</c:v>
                </c:pt>
                <c:pt idx="1">
                  <c:v>0.31460674157303398</c:v>
                </c:pt>
                <c:pt idx="2">
                  <c:v>0.188811188811189</c:v>
                </c:pt>
                <c:pt idx="3">
                  <c:v>0.26495726495726502</c:v>
                </c:pt>
              </c:numCache>
            </c:numRef>
          </c:val>
          <c:extLst>
            <c:ext xmlns:c16="http://schemas.microsoft.com/office/drawing/2014/chart" uri="{C3380CC4-5D6E-409C-BE32-E72D297353CC}">
              <c16:uniqueId val="{00000002-8F3F-4EF9-9475-5277E8BBF522}"/>
            </c:ext>
          </c:extLst>
        </c:ser>
        <c:ser>
          <c:idx val="3"/>
          <c:order val="3"/>
          <c:tx>
            <c:strRef>
              <c:f>Sheet1!$A$5</c:f>
              <c:strCache>
                <c:ptCount val="1"/>
                <c:pt idx="0">
                  <c:v>One or more of my parents were the first to enroll in higher education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Sheet1!$B$5:$E$5</c:f>
              <c:numCache>
                <c:formatCode>0%</c:formatCode>
                <c:ptCount val="4"/>
                <c:pt idx="0">
                  <c:v>0.17741935483870999</c:v>
                </c:pt>
                <c:pt idx="1">
                  <c:v>0.325842696629213</c:v>
                </c:pt>
                <c:pt idx="2">
                  <c:v>0.20979020979021001</c:v>
                </c:pt>
                <c:pt idx="3">
                  <c:v>0.34615384615384598</c:v>
                </c:pt>
              </c:numCache>
            </c:numRef>
          </c:val>
          <c:extLst>
            <c:ext xmlns:c16="http://schemas.microsoft.com/office/drawing/2014/chart" uri="{C3380CC4-5D6E-409C-BE32-E72D297353CC}">
              <c16:uniqueId val="{00000003-8F3F-4EF9-9475-5277E8BBF522}"/>
            </c:ext>
          </c:extLst>
        </c:ser>
        <c:ser>
          <c:idx val="4"/>
          <c:order val="4"/>
          <c:tx>
            <c:strRef>
              <c:f>Sheet1!$A$6</c:f>
              <c:strCache>
                <c:ptCount val="1"/>
                <c:pt idx="0">
                  <c:v>I am the first generation of my family to enroll in a higher education program</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Sheet1!$B$6:$E$6</c:f>
              <c:numCache>
                <c:formatCode>0%</c:formatCode>
                <c:ptCount val="4"/>
                <c:pt idx="0">
                  <c:v>0.39516129032258102</c:v>
                </c:pt>
                <c:pt idx="1">
                  <c:v>0.26966292134831499</c:v>
                </c:pt>
                <c:pt idx="2">
                  <c:v>0.46153846153846201</c:v>
                </c:pt>
                <c:pt idx="3">
                  <c:v>0.316239316239316</c:v>
                </c:pt>
              </c:numCache>
            </c:numRef>
          </c:val>
          <c:extLst>
            <c:ext xmlns:c16="http://schemas.microsoft.com/office/drawing/2014/chart" uri="{C3380CC4-5D6E-409C-BE32-E72D297353CC}">
              <c16:uniqueId val="{00000004-8F3F-4EF9-9475-5277E8BBF522}"/>
            </c:ext>
          </c:extLst>
        </c:ser>
        <c:dLbls>
          <c:dLblPos val="ctr"/>
          <c:showLegendKey val="0"/>
          <c:showVal val="1"/>
          <c:showCatName val="0"/>
          <c:showSerName val="0"/>
          <c:showPercent val="0"/>
          <c:showBubbleSize val="0"/>
        </c:dLbls>
        <c:gapWidth val="92"/>
        <c:overlap val="100"/>
        <c:axId val="1519249152"/>
        <c:axId val="1519251472"/>
      </c:barChart>
      <c:catAx>
        <c:axId val="151924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19251472"/>
        <c:crosses val="autoZero"/>
        <c:auto val="1"/>
        <c:lblAlgn val="ctr"/>
        <c:lblOffset val="100"/>
        <c:noMultiLvlLbl val="0"/>
      </c:catAx>
      <c:valAx>
        <c:axId val="1519251472"/>
        <c:scaling>
          <c:orientation val="minMax"/>
        </c:scaling>
        <c:delete val="1"/>
        <c:axPos val="l"/>
        <c:numFmt formatCode="0%" sourceLinked="1"/>
        <c:majorTickMark val="out"/>
        <c:minorTickMark val="none"/>
        <c:tickLblPos val="nextTo"/>
        <c:crossAx val="1519249152"/>
        <c:crosses val="autoZero"/>
        <c:crossBetween val="between"/>
      </c:valAx>
      <c:spPr>
        <a:noFill/>
        <a:ln>
          <a:noFill/>
        </a:ln>
        <a:effectLst/>
      </c:spPr>
    </c:plotArea>
    <c:legend>
      <c:legendPos val="r"/>
      <c:layout>
        <c:manualLayout>
          <c:xMode val="edge"/>
          <c:yMode val="edge"/>
          <c:x val="0.69342304720412995"/>
          <c:y val="0.15395775950563578"/>
          <c:w val="0.29758227240566598"/>
          <c:h val="0.6931129242090070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sng" strike="noStrike" kern="1200" spc="0" baseline="0">
                <a:solidFill>
                  <a:schemeClr val="tx1">
                    <a:lumMod val="65000"/>
                    <a:lumOff val="35000"/>
                  </a:schemeClr>
                </a:solidFill>
                <a:latin typeface="+mn-lt"/>
                <a:ea typeface="+mn-ea"/>
                <a:cs typeface="+mn-cs"/>
              </a:defRPr>
            </a:pPr>
            <a:r>
              <a:rPr lang="en-US" sz="1100" u="sng" dirty="0">
                <a:solidFill>
                  <a:schemeClr val="tx1"/>
                </a:solidFill>
                <a:latin typeface=" Century Gothic"/>
              </a:rPr>
              <a:t>Intenders</a:t>
            </a:r>
          </a:p>
        </c:rich>
      </c:tx>
      <c:overlay val="0"/>
      <c:spPr>
        <a:noFill/>
        <a:ln>
          <a:noFill/>
        </a:ln>
        <a:effectLst/>
      </c:spPr>
      <c:txPr>
        <a:bodyPr rot="0" spcFirstLastPara="1" vertOverflow="ellipsis" vert="horz" wrap="square" anchor="ctr" anchorCtr="1"/>
        <a:lstStyle/>
        <a:p>
          <a:pPr>
            <a:defRPr sz="1100"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7052677679252295"/>
          <c:y val="9.3038111631210396E-2"/>
          <c:w val="0.43521031463735099"/>
          <c:h val="0.79312616804635505"/>
        </c:manualLayout>
      </c:layout>
      <c:barChart>
        <c:barDir val="bar"/>
        <c:grouping val="clustered"/>
        <c:varyColors val="0"/>
        <c:ser>
          <c:idx val="0"/>
          <c:order val="0"/>
          <c:tx>
            <c:strRef>
              <c:f>Sheet1!$B$1</c:f>
              <c:strCache>
                <c:ptCount val="1"/>
                <c:pt idx="0">
                  <c:v>Hispanic</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Community College</c:v>
                </c:pt>
                <c:pt idx="1">
                  <c:v>A school with a physical campus</c:v>
                </c:pt>
                <c:pt idx="2">
                  <c:v>2-year higher education institution</c:v>
                </c:pt>
                <c:pt idx="3">
                  <c:v>4-year higher education institution</c:v>
                </c:pt>
                <c:pt idx="4">
                  <c:v>Public colleges/universities, such as Cal States and Univ. of CA</c:v>
                </c:pt>
                <c:pt idx="5">
                  <c:v>An online school offered by a well-known, traditional college</c:v>
                </c:pt>
                <c:pt idx="6">
                  <c:v>For-profit private universities, such as University of Phoenix, DeVry, etc</c:v>
                </c:pt>
                <c:pt idx="7">
                  <c:v>An online school offered with no association with a traditional school</c:v>
                </c:pt>
                <c:pt idx="8">
                  <c:v>Not-for-profit private colleges or universities, such as Western Governors University, etc.</c:v>
                </c:pt>
                <c:pt idx="9">
                  <c:v>Out-of-State schools</c:v>
                </c:pt>
              </c:strCache>
            </c:strRef>
          </c:cat>
          <c:val>
            <c:numRef>
              <c:f>Sheet1!$B$2:$B$11</c:f>
              <c:numCache>
                <c:formatCode>0%</c:formatCode>
                <c:ptCount val="10"/>
                <c:pt idx="0">
                  <c:v>0.67741935483870963</c:v>
                </c:pt>
                <c:pt idx="1">
                  <c:v>0.64516129032258063</c:v>
                </c:pt>
                <c:pt idx="2">
                  <c:v>0.58064516129032262</c:v>
                </c:pt>
                <c:pt idx="3">
                  <c:v>0.46774193548387089</c:v>
                </c:pt>
                <c:pt idx="4">
                  <c:v>0.45967741935483869</c:v>
                </c:pt>
                <c:pt idx="5">
                  <c:v>0.42741935483870969</c:v>
                </c:pt>
                <c:pt idx="6">
                  <c:v>0.2338709677419355</c:v>
                </c:pt>
                <c:pt idx="7">
                  <c:v>0.20967741935483869</c:v>
                </c:pt>
                <c:pt idx="8">
                  <c:v>0.18548387096774191</c:v>
                </c:pt>
                <c:pt idx="9">
                  <c:v>0.17741935483870969</c:v>
                </c:pt>
              </c:numCache>
            </c:numRef>
          </c:val>
          <c:extLst>
            <c:ext xmlns:c16="http://schemas.microsoft.com/office/drawing/2014/chart" uri="{C3380CC4-5D6E-409C-BE32-E72D297353CC}">
              <c16:uniqueId val="{00000000-7510-45C7-8C14-110516C8373B}"/>
            </c:ext>
          </c:extLst>
        </c:ser>
        <c:ser>
          <c:idx val="1"/>
          <c:order val="1"/>
          <c:tx>
            <c:strRef>
              <c:f>Sheet1!$C$1</c:f>
              <c:strCache>
                <c:ptCount val="1"/>
                <c:pt idx="0">
                  <c:v>Non-Hispanic</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Community College</c:v>
                </c:pt>
                <c:pt idx="1">
                  <c:v>A school with a physical campus</c:v>
                </c:pt>
                <c:pt idx="2">
                  <c:v>2-year higher education institution</c:v>
                </c:pt>
                <c:pt idx="3">
                  <c:v>4-year higher education institution</c:v>
                </c:pt>
                <c:pt idx="4">
                  <c:v>Public colleges/universities, such as Cal States and Univ. of CA</c:v>
                </c:pt>
                <c:pt idx="5">
                  <c:v>An online school offered by a well-known, traditional college</c:v>
                </c:pt>
                <c:pt idx="6">
                  <c:v>For-profit private universities, such as University of Phoenix, DeVry, etc</c:v>
                </c:pt>
                <c:pt idx="7">
                  <c:v>An online school offered with no association with a traditional school</c:v>
                </c:pt>
                <c:pt idx="8">
                  <c:v>Not-for-profit private colleges or universities, such as Western Governors University, etc.</c:v>
                </c:pt>
                <c:pt idx="9">
                  <c:v>Out-of-State schools</c:v>
                </c:pt>
              </c:strCache>
            </c:strRef>
          </c:cat>
          <c:val>
            <c:numRef>
              <c:f>Sheet1!$C$2:$C$11</c:f>
              <c:numCache>
                <c:formatCode>0%</c:formatCode>
                <c:ptCount val="10"/>
                <c:pt idx="0">
                  <c:v>0.6179775280898876</c:v>
                </c:pt>
                <c:pt idx="1">
                  <c:v>0.7078651685393258</c:v>
                </c:pt>
                <c:pt idx="2">
                  <c:v>0.651685393258427</c:v>
                </c:pt>
                <c:pt idx="3">
                  <c:v>0.4943820224719101</c:v>
                </c:pt>
                <c:pt idx="4">
                  <c:v>0.5056179775280899</c:v>
                </c:pt>
                <c:pt idx="5">
                  <c:v>0.550561797752809</c:v>
                </c:pt>
                <c:pt idx="6">
                  <c:v>0.29213483146067409</c:v>
                </c:pt>
                <c:pt idx="7">
                  <c:v>0.29213483146067409</c:v>
                </c:pt>
                <c:pt idx="8">
                  <c:v>0.2696629213483146</c:v>
                </c:pt>
                <c:pt idx="9">
                  <c:v>0.25842696629213491</c:v>
                </c:pt>
              </c:numCache>
            </c:numRef>
          </c:val>
          <c:extLst>
            <c:ext xmlns:c16="http://schemas.microsoft.com/office/drawing/2014/chart" uri="{C3380CC4-5D6E-409C-BE32-E72D297353CC}">
              <c16:uniqueId val="{00000001-7510-45C7-8C14-110516C8373B}"/>
            </c:ext>
          </c:extLst>
        </c:ser>
        <c:dLbls>
          <c:dLblPos val="ctr"/>
          <c:showLegendKey val="0"/>
          <c:showVal val="1"/>
          <c:showCatName val="0"/>
          <c:showSerName val="0"/>
          <c:showPercent val="0"/>
          <c:showBubbleSize val="0"/>
        </c:dLbls>
        <c:gapWidth val="60"/>
        <c:axId val="1486628064"/>
        <c:axId val="1526076432"/>
      </c:barChart>
      <c:catAx>
        <c:axId val="14866280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 Century Gothic"/>
                <a:ea typeface="+mn-ea"/>
                <a:cs typeface="+mn-cs"/>
              </a:defRPr>
            </a:pPr>
            <a:endParaRPr lang="en-US"/>
          </a:p>
        </c:txPr>
        <c:crossAx val="1526076432"/>
        <c:crosses val="autoZero"/>
        <c:auto val="1"/>
        <c:lblAlgn val="ctr"/>
        <c:lblOffset val="100"/>
        <c:noMultiLvlLbl val="0"/>
      </c:catAx>
      <c:valAx>
        <c:axId val="1526076432"/>
        <c:scaling>
          <c:orientation val="minMax"/>
          <c:max val="0.9"/>
        </c:scaling>
        <c:delete val="1"/>
        <c:axPos val="t"/>
        <c:numFmt formatCode="0%" sourceLinked="1"/>
        <c:majorTickMark val="out"/>
        <c:minorTickMark val="none"/>
        <c:tickLblPos val="nextTo"/>
        <c:crossAx val="1486628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 Century Gothic"/>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sng" strike="noStrike" kern="1200" spc="0" baseline="0">
                <a:solidFill>
                  <a:schemeClr val="tx1">
                    <a:lumMod val="65000"/>
                    <a:lumOff val="35000"/>
                  </a:schemeClr>
                </a:solidFill>
                <a:latin typeface="+mn-lt"/>
                <a:ea typeface="+mn-ea"/>
                <a:cs typeface="+mn-cs"/>
              </a:defRPr>
            </a:pPr>
            <a:r>
              <a:rPr lang="en-US" sz="1100" u="sng" dirty="0">
                <a:solidFill>
                  <a:schemeClr val="tx1"/>
                </a:solidFill>
                <a:latin typeface=" Century Gothic"/>
              </a:rPr>
              <a:t>Parents of Intenders</a:t>
            </a:r>
          </a:p>
        </c:rich>
      </c:tx>
      <c:overlay val="0"/>
      <c:spPr>
        <a:noFill/>
        <a:ln>
          <a:noFill/>
        </a:ln>
        <a:effectLst/>
      </c:spPr>
      <c:txPr>
        <a:bodyPr rot="0" spcFirstLastPara="1" vertOverflow="ellipsis" vert="horz" wrap="square" anchor="ctr" anchorCtr="1"/>
        <a:lstStyle/>
        <a:p>
          <a:pPr>
            <a:defRPr sz="1100"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7052677679252295"/>
          <c:y val="9.3038111631210396E-2"/>
          <c:w val="0.43521031463735099"/>
          <c:h val="0.79312616804635505"/>
        </c:manualLayout>
      </c:layout>
      <c:barChart>
        <c:barDir val="bar"/>
        <c:grouping val="clustered"/>
        <c:varyColors val="0"/>
        <c:ser>
          <c:idx val="0"/>
          <c:order val="0"/>
          <c:tx>
            <c:strRef>
              <c:f>Sheet1!$B$1</c:f>
              <c:strCache>
                <c:ptCount val="1"/>
                <c:pt idx="0">
                  <c:v>Hispanic</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Community College</c:v>
                </c:pt>
                <c:pt idx="1">
                  <c:v>A school with a physical campus</c:v>
                </c:pt>
                <c:pt idx="2">
                  <c:v>2-year higher education institution</c:v>
                </c:pt>
                <c:pt idx="3">
                  <c:v>4-year higher education institution</c:v>
                </c:pt>
                <c:pt idx="4">
                  <c:v>Public colleges/universities, such as Cal States and Univ. of CA</c:v>
                </c:pt>
                <c:pt idx="5">
                  <c:v>An online school offered by a well-known, traditional college</c:v>
                </c:pt>
                <c:pt idx="6">
                  <c:v>For-profit private universities, such as University of Phoenix, DeVry, etc</c:v>
                </c:pt>
                <c:pt idx="7">
                  <c:v>An online school offered with no association with a traditional school</c:v>
                </c:pt>
                <c:pt idx="8">
                  <c:v>Not-for-profit private colleges or universities, such as Western Governors University, etc.</c:v>
                </c:pt>
                <c:pt idx="9">
                  <c:v>Out-of-State schools</c:v>
                </c:pt>
              </c:strCache>
            </c:strRef>
          </c:cat>
          <c:val>
            <c:numRef>
              <c:f>Sheet1!$B$2:$B$11</c:f>
              <c:numCache>
                <c:formatCode>0%</c:formatCode>
                <c:ptCount val="10"/>
                <c:pt idx="0">
                  <c:v>0.678321678321678</c:v>
                </c:pt>
                <c:pt idx="1">
                  <c:v>0.77622377622377603</c:v>
                </c:pt>
                <c:pt idx="2">
                  <c:v>0.73426573426573405</c:v>
                </c:pt>
                <c:pt idx="3">
                  <c:v>0.85314685314685301</c:v>
                </c:pt>
                <c:pt idx="4">
                  <c:v>0.68531468531468498</c:v>
                </c:pt>
                <c:pt idx="5">
                  <c:v>0.46853146853146799</c:v>
                </c:pt>
                <c:pt idx="6">
                  <c:v>0.39860139860139898</c:v>
                </c:pt>
                <c:pt idx="7">
                  <c:v>0.33566433566433601</c:v>
                </c:pt>
                <c:pt idx="8">
                  <c:v>0.38461538461538503</c:v>
                </c:pt>
                <c:pt idx="9">
                  <c:v>0.48951048951048898</c:v>
                </c:pt>
              </c:numCache>
            </c:numRef>
          </c:val>
          <c:extLst>
            <c:ext xmlns:c16="http://schemas.microsoft.com/office/drawing/2014/chart" uri="{C3380CC4-5D6E-409C-BE32-E72D297353CC}">
              <c16:uniqueId val="{00000000-AB06-4808-90BD-FB2C61405929}"/>
            </c:ext>
          </c:extLst>
        </c:ser>
        <c:ser>
          <c:idx val="1"/>
          <c:order val="1"/>
          <c:tx>
            <c:strRef>
              <c:f>Sheet1!$C$1</c:f>
              <c:strCache>
                <c:ptCount val="1"/>
                <c:pt idx="0">
                  <c:v>Non-Hispanic</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Community College</c:v>
                </c:pt>
                <c:pt idx="1">
                  <c:v>A school with a physical campus</c:v>
                </c:pt>
                <c:pt idx="2">
                  <c:v>2-year higher education institution</c:v>
                </c:pt>
                <c:pt idx="3">
                  <c:v>4-year higher education institution</c:v>
                </c:pt>
                <c:pt idx="4">
                  <c:v>Public colleges/universities, such as Cal States and Univ. of CA</c:v>
                </c:pt>
                <c:pt idx="5">
                  <c:v>An online school offered by a well-known, traditional college</c:v>
                </c:pt>
                <c:pt idx="6">
                  <c:v>For-profit private universities, such as University of Phoenix, DeVry, etc</c:v>
                </c:pt>
                <c:pt idx="7">
                  <c:v>An online school offered with no association with a traditional school</c:v>
                </c:pt>
                <c:pt idx="8">
                  <c:v>Not-for-profit private colleges or universities, such as Western Governors University, etc.</c:v>
                </c:pt>
                <c:pt idx="9">
                  <c:v>Out-of-State schools</c:v>
                </c:pt>
              </c:strCache>
            </c:strRef>
          </c:cat>
          <c:val>
            <c:numRef>
              <c:f>Sheet1!$C$2:$C$11</c:f>
              <c:numCache>
                <c:formatCode>0%</c:formatCode>
                <c:ptCount val="10"/>
                <c:pt idx="0">
                  <c:v>0.51709401709401703</c:v>
                </c:pt>
                <c:pt idx="1">
                  <c:v>0.829059829059829</c:v>
                </c:pt>
                <c:pt idx="2">
                  <c:v>0.52564102564102599</c:v>
                </c:pt>
                <c:pt idx="3">
                  <c:v>0.80769230769230804</c:v>
                </c:pt>
                <c:pt idx="4">
                  <c:v>0.76068376068376098</c:v>
                </c:pt>
                <c:pt idx="5">
                  <c:v>0.36752136752136699</c:v>
                </c:pt>
                <c:pt idx="6">
                  <c:v>0.28632478632478597</c:v>
                </c:pt>
                <c:pt idx="7">
                  <c:v>0.243589743589744</c:v>
                </c:pt>
                <c:pt idx="8">
                  <c:v>0.329059829059829</c:v>
                </c:pt>
                <c:pt idx="9">
                  <c:v>0.43589743589743601</c:v>
                </c:pt>
              </c:numCache>
            </c:numRef>
          </c:val>
          <c:extLst>
            <c:ext xmlns:c16="http://schemas.microsoft.com/office/drawing/2014/chart" uri="{C3380CC4-5D6E-409C-BE32-E72D297353CC}">
              <c16:uniqueId val="{00000001-AB06-4808-90BD-FB2C61405929}"/>
            </c:ext>
          </c:extLst>
        </c:ser>
        <c:dLbls>
          <c:dLblPos val="ctr"/>
          <c:showLegendKey val="0"/>
          <c:showVal val="1"/>
          <c:showCatName val="0"/>
          <c:showSerName val="0"/>
          <c:showPercent val="0"/>
          <c:showBubbleSize val="0"/>
        </c:dLbls>
        <c:gapWidth val="60"/>
        <c:axId val="1486527648"/>
        <c:axId val="1486529424"/>
      </c:barChart>
      <c:catAx>
        <c:axId val="14865276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 Century Gothic"/>
                <a:ea typeface="+mn-ea"/>
                <a:cs typeface="+mn-cs"/>
              </a:defRPr>
            </a:pPr>
            <a:endParaRPr lang="en-US"/>
          </a:p>
        </c:txPr>
        <c:crossAx val="1486529424"/>
        <c:crosses val="autoZero"/>
        <c:auto val="1"/>
        <c:lblAlgn val="ctr"/>
        <c:lblOffset val="100"/>
        <c:noMultiLvlLbl val="0"/>
      </c:catAx>
      <c:valAx>
        <c:axId val="1486529424"/>
        <c:scaling>
          <c:orientation val="minMax"/>
          <c:max val="0.9"/>
        </c:scaling>
        <c:delete val="1"/>
        <c:axPos val="t"/>
        <c:numFmt formatCode="0%" sourceLinked="1"/>
        <c:majorTickMark val="out"/>
        <c:minorTickMark val="none"/>
        <c:tickLblPos val="nextTo"/>
        <c:crossAx val="1486527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 Century Gothic"/>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000" u="sng" dirty="0">
                <a:solidFill>
                  <a:schemeClr val="tx1"/>
                </a:solidFill>
                <a:latin typeface=" Century Gothic"/>
              </a:rPr>
              <a:t>Intenders/Parents of Intenders</a:t>
            </a:r>
          </a:p>
        </c:rich>
      </c:tx>
      <c:layout>
        <c:manualLayout>
          <c:xMode val="edge"/>
          <c:yMode val="edge"/>
          <c:x val="0.42449896641823737"/>
          <c:y val="0"/>
        </c:manualLayout>
      </c:layout>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333586298148999"/>
          <c:y val="0.13010823110306999"/>
          <c:w val="0.73122364077845103"/>
          <c:h val="0.68794371067904003"/>
        </c:manualLayout>
      </c:layout>
      <c:barChart>
        <c:barDir val="col"/>
        <c:grouping val="percentStacked"/>
        <c:varyColors val="0"/>
        <c:ser>
          <c:idx val="0"/>
          <c:order val="0"/>
          <c:tx>
            <c:strRef>
              <c:f>Sheet1!$A$2</c:f>
              <c:strCache>
                <c:ptCount val="1"/>
                <c:pt idx="0">
                  <c:v>High Confidence</c:v>
                </c:pt>
              </c:strCache>
            </c:strRef>
          </c:tx>
          <c:spPr>
            <a:solidFill>
              <a:srgbClr val="335A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Sheet1!$B$2:$E$2</c:f>
              <c:numCache>
                <c:formatCode>0%</c:formatCode>
                <c:ptCount val="4"/>
                <c:pt idx="0">
                  <c:v>0.73387096774193505</c:v>
                </c:pt>
                <c:pt idx="1">
                  <c:v>0.70786516853932602</c:v>
                </c:pt>
                <c:pt idx="2">
                  <c:v>0.83916083916083895</c:v>
                </c:pt>
                <c:pt idx="3">
                  <c:v>0.841880341880342</c:v>
                </c:pt>
              </c:numCache>
            </c:numRef>
          </c:val>
          <c:extLst>
            <c:ext xmlns:c16="http://schemas.microsoft.com/office/drawing/2014/chart" uri="{C3380CC4-5D6E-409C-BE32-E72D297353CC}">
              <c16:uniqueId val="{00000000-BBC2-41BE-875D-DB9983EB21F5}"/>
            </c:ext>
          </c:extLst>
        </c:ser>
        <c:ser>
          <c:idx val="1"/>
          <c:order val="1"/>
          <c:tx>
            <c:strRef>
              <c:f>Sheet1!$A$3</c:f>
              <c:strCache>
                <c:ptCount val="1"/>
                <c:pt idx="0">
                  <c:v>Neutral</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Sheet1!$B$3:$E$3</c:f>
              <c:numCache>
                <c:formatCode>0%</c:formatCode>
                <c:ptCount val="4"/>
                <c:pt idx="0">
                  <c:v>0.20161290322580599</c:v>
                </c:pt>
                <c:pt idx="1">
                  <c:v>0.26966292134831499</c:v>
                </c:pt>
                <c:pt idx="2">
                  <c:v>0.125874125874126</c:v>
                </c:pt>
                <c:pt idx="3">
                  <c:v>0.11965811965812</c:v>
                </c:pt>
              </c:numCache>
            </c:numRef>
          </c:val>
          <c:extLst>
            <c:ext xmlns:c16="http://schemas.microsoft.com/office/drawing/2014/chart" uri="{C3380CC4-5D6E-409C-BE32-E72D297353CC}">
              <c16:uniqueId val="{00000001-BBC2-41BE-875D-DB9983EB21F5}"/>
            </c:ext>
          </c:extLst>
        </c:ser>
        <c:ser>
          <c:idx val="2"/>
          <c:order val="2"/>
          <c:tx>
            <c:strRef>
              <c:f>Sheet1!$A$4</c:f>
              <c:strCache>
                <c:ptCount val="1"/>
                <c:pt idx="0">
                  <c:v>Low Confidence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Sheet1!$B$4:$E$4</c:f>
              <c:numCache>
                <c:formatCode>0%</c:formatCode>
                <c:ptCount val="4"/>
                <c:pt idx="0">
                  <c:v>6.4516129032257993E-2</c:v>
                </c:pt>
                <c:pt idx="1">
                  <c:v>2.2471910112359501E-2</c:v>
                </c:pt>
                <c:pt idx="2">
                  <c:v>3.4965034965035002E-2</c:v>
                </c:pt>
                <c:pt idx="3">
                  <c:v>3.8461538461538401E-2</c:v>
                </c:pt>
              </c:numCache>
            </c:numRef>
          </c:val>
          <c:extLst>
            <c:ext xmlns:c16="http://schemas.microsoft.com/office/drawing/2014/chart" uri="{C3380CC4-5D6E-409C-BE32-E72D297353CC}">
              <c16:uniqueId val="{00000002-BBC2-41BE-875D-DB9983EB21F5}"/>
            </c:ext>
          </c:extLst>
        </c:ser>
        <c:dLbls>
          <c:dLblPos val="ctr"/>
          <c:showLegendKey val="0"/>
          <c:showVal val="1"/>
          <c:showCatName val="0"/>
          <c:showSerName val="0"/>
          <c:showPercent val="0"/>
          <c:showBubbleSize val="0"/>
        </c:dLbls>
        <c:gapWidth val="92"/>
        <c:overlap val="100"/>
        <c:axId val="1489962832"/>
        <c:axId val="1489380208"/>
      </c:barChart>
      <c:catAx>
        <c:axId val="1489962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89380208"/>
        <c:crosses val="autoZero"/>
        <c:auto val="1"/>
        <c:lblAlgn val="ctr"/>
        <c:lblOffset val="100"/>
        <c:noMultiLvlLbl val="0"/>
      </c:catAx>
      <c:valAx>
        <c:axId val="1489380208"/>
        <c:scaling>
          <c:orientation val="minMax"/>
        </c:scaling>
        <c:delete val="1"/>
        <c:axPos val="l"/>
        <c:numFmt formatCode="0%" sourceLinked="1"/>
        <c:majorTickMark val="out"/>
        <c:minorTickMark val="none"/>
        <c:tickLblPos val="nextTo"/>
        <c:crossAx val="1489962832"/>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b="1" u="none" dirty="0">
                <a:solidFill>
                  <a:schemeClr val="tx1"/>
                </a:solidFill>
                <a:latin typeface=" Century Gothic"/>
              </a:rPr>
              <a:t>Community College Intent Prior to BS/BA</a:t>
            </a:r>
          </a:p>
          <a:p>
            <a:pPr>
              <a:defRPr/>
            </a:pPr>
            <a:r>
              <a:rPr lang="en-US" sz="800" u="none" dirty="0">
                <a:solidFill>
                  <a:schemeClr val="tx1"/>
                </a:solidFill>
                <a:latin typeface=" Century Gothic"/>
              </a:rPr>
              <a:t>Intend to Enroll</a:t>
            </a:r>
            <a:r>
              <a:rPr lang="en-US" sz="800" u="none" baseline="0" dirty="0">
                <a:solidFill>
                  <a:schemeClr val="tx1"/>
                </a:solidFill>
                <a:latin typeface=" Century Gothic"/>
              </a:rPr>
              <a:t> in BS/BA Degree and did not previously indicate intention on attending Community College</a:t>
            </a:r>
          </a:p>
        </c:rich>
      </c:tx>
      <c:layout>
        <c:manualLayout>
          <c:xMode val="edge"/>
          <c:yMode val="edge"/>
          <c:x val="0.118453802636881"/>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96630913795786E-2"/>
          <c:y val="0.13010823110306999"/>
          <c:w val="0.76987783052086267"/>
          <c:h val="0.68794371067904003"/>
        </c:manualLayout>
      </c:layout>
      <c:barChart>
        <c:barDir val="col"/>
        <c:grouping val="percentStacked"/>
        <c:varyColors val="0"/>
        <c:ser>
          <c:idx val="0"/>
          <c:order val="0"/>
          <c:tx>
            <c:strRef>
              <c:f>Sheet1!$A$2</c:f>
              <c:strCache>
                <c:ptCount val="1"/>
                <c:pt idx="0">
                  <c:v>Yes</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Sheet1!$B$2:$C$2</c:f>
              <c:numCache>
                <c:formatCode>0%</c:formatCode>
                <c:ptCount val="2"/>
                <c:pt idx="0">
                  <c:v>0.54385964912280704</c:v>
                </c:pt>
                <c:pt idx="1">
                  <c:v>0.48888888888888887</c:v>
                </c:pt>
              </c:numCache>
            </c:numRef>
          </c:val>
          <c:extLst>
            <c:ext xmlns:c16="http://schemas.microsoft.com/office/drawing/2014/chart" uri="{C3380CC4-5D6E-409C-BE32-E72D297353CC}">
              <c16:uniqueId val="{00000000-8F3F-4EF9-9475-5277E8BBF522}"/>
            </c:ext>
          </c:extLst>
        </c:ser>
        <c:ser>
          <c:idx val="1"/>
          <c:order val="1"/>
          <c:tx>
            <c:strRef>
              <c:f>Sheet1!$A$3</c:f>
              <c:strCache>
                <c:ptCount val="1"/>
                <c:pt idx="0">
                  <c:v>I don't know</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Sheet1!$B$3:$C$3</c:f>
              <c:numCache>
                <c:formatCode>0%</c:formatCode>
                <c:ptCount val="2"/>
                <c:pt idx="0">
                  <c:v>0.26315789473684209</c:v>
                </c:pt>
                <c:pt idx="1">
                  <c:v>0.2</c:v>
                </c:pt>
              </c:numCache>
            </c:numRef>
          </c:val>
          <c:extLst>
            <c:ext xmlns:c16="http://schemas.microsoft.com/office/drawing/2014/chart" uri="{C3380CC4-5D6E-409C-BE32-E72D297353CC}">
              <c16:uniqueId val="{00000001-8F3F-4EF9-9475-5277E8BBF522}"/>
            </c:ext>
          </c:extLst>
        </c:ser>
        <c:ser>
          <c:idx val="2"/>
          <c:order val="2"/>
          <c:tx>
            <c:strRef>
              <c:f>Sheet1!$A$4</c:f>
              <c:strCache>
                <c:ptCount val="1"/>
                <c:pt idx="0">
                  <c:v>No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Sheet1!$B$4:$C$4</c:f>
              <c:numCache>
                <c:formatCode>0%</c:formatCode>
                <c:ptCount val="2"/>
                <c:pt idx="0">
                  <c:v>0.2</c:v>
                </c:pt>
                <c:pt idx="1">
                  <c:v>0.31111111111111112</c:v>
                </c:pt>
              </c:numCache>
            </c:numRef>
          </c:val>
          <c:extLst>
            <c:ext xmlns:c16="http://schemas.microsoft.com/office/drawing/2014/chart" uri="{C3380CC4-5D6E-409C-BE32-E72D297353CC}">
              <c16:uniqueId val="{00000002-8F3F-4EF9-9475-5277E8BBF522}"/>
            </c:ext>
          </c:extLst>
        </c:ser>
        <c:dLbls>
          <c:dLblPos val="ctr"/>
          <c:showLegendKey val="0"/>
          <c:showVal val="1"/>
          <c:showCatName val="0"/>
          <c:showSerName val="0"/>
          <c:showPercent val="0"/>
          <c:showBubbleSize val="0"/>
        </c:dLbls>
        <c:gapWidth val="92"/>
        <c:overlap val="100"/>
        <c:axId val="1489149680"/>
        <c:axId val="1489152512"/>
      </c:barChart>
      <c:catAx>
        <c:axId val="148914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89152512"/>
        <c:crosses val="autoZero"/>
        <c:auto val="1"/>
        <c:lblAlgn val="ctr"/>
        <c:lblOffset val="100"/>
        <c:noMultiLvlLbl val="0"/>
      </c:catAx>
      <c:valAx>
        <c:axId val="1489152512"/>
        <c:scaling>
          <c:orientation val="minMax"/>
        </c:scaling>
        <c:delete val="1"/>
        <c:axPos val="l"/>
        <c:numFmt formatCode="0%" sourceLinked="1"/>
        <c:majorTickMark val="out"/>
        <c:minorTickMark val="none"/>
        <c:tickLblPos val="nextTo"/>
        <c:crossAx val="14891496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u="sng"/>
            </a:pPr>
            <a:r>
              <a:rPr lang="en-US" sz="1000" b="0" u="sng" dirty="0">
                <a:solidFill>
                  <a:schemeClr val="tx1"/>
                </a:solidFill>
                <a:latin typeface=" Century Gothic"/>
              </a:rPr>
              <a:t>Among</a:t>
            </a:r>
            <a:r>
              <a:rPr lang="en-US" sz="1000" b="0" u="sng" baseline="0" dirty="0">
                <a:solidFill>
                  <a:schemeClr val="tx1"/>
                </a:solidFill>
                <a:latin typeface=" Century Gothic"/>
              </a:rPr>
              <a:t> Intenders</a:t>
            </a:r>
            <a:endParaRPr lang="en-US" sz="1000" b="0" u="sng" dirty="0">
              <a:solidFill>
                <a:schemeClr val="tx1"/>
              </a:solidFill>
              <a:latin typeface=" Century Gothic"/>
            </a:endParaRPr>
          </a:p>
        </c:rich>
      </c:tx>
      <c:overlay val="0"/>
    </c:title>
    <c:autoTitleDeleted val="0"/>
    <c:plotArea>
      <c:layout>
        <c:manualLayout>
          <c:layoutTarget val="inner"/>
          <c:xMode val="edge"/>
          <c:yMode val="edge"/>
          <c:x val="0.27183244536915102"/>
          <c:y val="0.128909470429587"/>
          <c:w val="0.72816755463084903"/>
          <c:h val="0.64733665491732795"/>
        </c:manualLayout>
      </c:layout>
      <c:barChart>
        <c:barDir val="bar"/>
        <c:grouping val="clustered"/>
        <c:varyColors val="0"/>
        <c:ser>
          <c:idx val="0"/>
          <c:order val="0"/>
          <c:tx>
            <c:strRef>
              <c:f>Sheet1!$B$1</c:f>
              <c:strCache>
                <c:ptCount val="1"/>
                <c:pt idx="0">
                  <c:v>Hispanic Graduates/Enrollees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It fit(s) best in my schedule</c:v>
                </c:pt>
                <c:pt idx="1">
                  <c:v>It is/was close to my home</c:v>
                </c:pt>
                <c:pt idx="2">
                  <c:v>It is/was the lowest cost option</c:v>
                </c:pt>
                <c:pt idx="3">
                  <c:v>I could work at my job while attending</c:v>
                </c:pt>
                <c:pt idx="4">
                  <c:v>They offer(ed) certifications/degrees I find interesting</c:v>
                </c:pt>
                <c:pt idx="5">
                  <c:v>I didn’t get into the colleges I applied to</c:v>
                </c:pt>
              </c:strCache>
            </c:strRef>
          </c:cat>
          <c:val>
            <c:numRef>
              <c:f>Sheet1!$B$2:$B$7</c:f>
            </c:numRef>
          </c:val>
          <c:extLst>
            <c:ext xmlns:c16="http://schemas.microsoft.com/office/drawing/2014/chart" uri="{C3380CC4-5D6E-409C-BE32-E72D297353CC}">
              <c16:uniqueId val="{00000000-4C0C-4530-A0D8-ABEC970C1D5E}"/>
            </c:ext>
          </c:extLst>
        </c:ser>
        <c:ser>
          <c:idx val="1"/>
          <c:order val="1"/>
          <c:tx>
            <c:strRef>
              <c:f>Sheet1!$C$1</c:f>
              <c:strCache>
                <c:ptCount val="1"/>
                <c:pt idx="0">
                  <c:v>Non-Hispanic Graduates/Enrollees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It fit(s) best in my schedule</c:v>
                </c:pt>
                <c:pt idx="1">
                  <c:v>It is/was close to my home</c:v>
                </c:pt>
                <c:pt idx="2">
                  <c:v>It is/was the lowest cost option</c:v>
                </c:pt>
                <c:pt idx="3">
                  <c:v>I could work at my job while attending</c:v>
                </c:pt>
                <c:pt idx="4">
                  <c:v>They offer(ed) certifications/degrees I find interesting</c:v>
                </c:pt>
                <c:pt idx="5">
                  <c:v>I didn’t get into the colleges I applied to</c:v>
                </c:pt>
              </c:strCache>
            </c:strRef>
          </c:cat>
          <c:val>
            <c:numRef>
              <c:f>Sheet1!$C$2:$C$7</c:f>
            </c:numRef>
          </c:val>
          <c:extLst>
            <c:ext xmlns:c16="http://schemas.microsoft.com/office/drawing/2014/chart" uri="{C3380CC4-5D6E-409C-BE32-E72D297353CC}">
              <c16:uniqueId val="{00000001-4C0C-4530-A0D8-ABEC970C1D5E}"/>
            </c:ext>
          </c:extLst>
        </c:ser>
        <c:ser>
          <c:idx val="2"/>
          <c:order val="2"/>
          <c:tx>
            <c:strRef>
              <c:f>Sheet1!$D$1</c:f>
              <c:strCache>
                <c:ptCount val="1"/>
                <c:pt idx="0">
                  <c:v>Hispanic 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1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It fit(s) best in my schedule</c:v>
                </c:pt>
                <c:pt idx="1">
                  <c:v>It is/was close to my home</c:v>
                </c:pt>
                <c:pt idx="2">
                  <c:v>It is/was the lowest cost option</c:v>
                </c:pt>
                <c:pt idx="3">
                  <c:v>I could work at my job while attending</c:v>
                </c:pt>
                <c:pt idx="4">
                  <c:v>They offer(ed) certifications/degrees I find interesting</c:v>
                </c:pt>
                <c:pt idx="5">
                  <c:v>I didn’t get into the colleges I applied to</c:v>
                </c:pt>
              </c:strCache>
            </c:strRef>
          </c:cat>
          <c:val>
            <c:numRef>
              <c:f>Sheet1!$D$2:$D$7</c:f>
              <c:numCache>
                <c:formatCode>0%</c:formatCode>
                <c:ptCount val="6"/>
                <c:pt idx="0">
                  <c:v>0.81443298969072164</c:v>
                </c:pt>
                <c:pt idx="1">
                  <c:v>0.76288659793814428</c:v>
                </c:pt>
                <c:pt idx="2">
                  <c:v>0.75257731958762886</c:v>
                </c:pt>
                <c:pt idx="3">
                  <c:v>0.75257731958762886</c:v>
                </c:pt>
                <c:pt idx="4">
                  <c:v>0.74226804123711343</c:v>
                </c:pt>
                <c:pt idx="5">
                  <c:v>0.31958762886597941</c:v>
                </c:pt>
              </c:numCache>
            </c:numRef>
          </c:val>
          <c:extLst>
            <c:ext xmlns:c16="http://schemas.microsoft.com/office/drawing/2014/chart" uri="{C3380CC4-5D6E-409C-BE32-E72D297353CC}">
              <c16:uniqueId val="{00000002-4C0C-4530-A0D8-ABEC970C1D5E}"/>
            </c:ext>
          </c:extLst>
        </c:ser>
        <c:ser>
          <c:idx val="3"/>
          <c:order val="3"/>
          <c:tx>
            <c:strRef>
              <c:f>Sheet1!$E$1</c:f>
              <c:strCache>
                <c:ptCount val="1"/>
                <c:pt idx="0">
                  <c:v>Non-Hispanic 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1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It fit(s) best in my schedule</c:v>
                </c:pt>
                <c:pt idx="1">
                  <c:v>It is/was close to my home</c:v>
                </c:pt>
                <c:pt idx="2">
                  <c:v>It is/was the lowest cost option</c:v>
                </c:pt>
                <c:pt idx="3">
                  <c:v>I could work at my job while attending</c:v>
                </c:pt>
                <c:pt idx="4">
                  <c:v>They offer(ed) certifications/degrees I find interesting</c:v>
                </c:pt>
                <c:pt idx="5">
                  <c:v>I didn’t get into the colleges I applied to</c:v>
                </c:pt>
              </c:strCache>
            </c:strRef>
          </c:cat>
          <c:val>
            <c:numRef>
              <c:f>Sheet1!$E$2:$E$7</c:f>
              <c:numCache>
                <c:formatCode>0%</c:formatCode>
                <c:ptCount val="6"/>
                <c:pt idx="0">
                  <c:v>0.76811594202898548</c:v>
                </c:pt>
                <c:pt idx="1">
                  <c:v>0.79710144927536231</c:v>
                </c:pt>
                <c:pt idx="2">
                  <c:v>0.72463768115942029</c:v>
                </c:pt>
                <c:pt idx="3">
                  <c:v>0.78260869565217395</c:v>
                </c:pt>
                <c:pt idx="4">
                  <c:v>0.79710144927536231</c:v>
                </c:pt>
                <c:pt idx="5">
                  <c:v>0.2608695652173913</c:v>
                </c:pt>
              </c:numCache>
            </c:numRef>
          </c:val>
          <c:extLst>
            <c:ext xmlns:c16="http://schemas.microsoft.com/office/drawing/2014/chart" uri="{C3380CC4-5D6E-409C-BE32-E72D297353CC}">
              <c16:uniqueId val="{00000003-4C0C-4530-A0D8-ABEC970C1D5E}"/>
            </c:ext>
          </c:extLst>
        </c:ser>
        <c:ser>
          <c:idx val="4"/>
          <c:order val="4"/>
          <c:tx>
            <c:strRef>
              <c:f>Sheet1!$F$1</c:f>
              <c:strCache>
                <c:ptCount val="1"/>
                <c:pt idx="0">
                  <c:v>Hispanic Parents of Intenders</c:v>
                </c:pt>
              </c:strCache>
            </c:strRef>
          </c:tx>
          <c:invertIfNegative val="0"/>
          <c:cat>
            <c:strRef>
              <c:f>Sheet1!$A$2:$A$7</c:f>
              <c:strCache>
                <c:ptCount val="6"/>
                <c:pt idx="0">
                  <c:v>It fit(s) best in my schedule</c:v>
                </c:pt>
                <c:pt idx="1">
                  <c:v>It is/was close to my home</c:v>
                </c:pt>
                <c:pt idx="2">
                  <c:v>It is/was the lowest cost option</c:v>
                </c:pt>
                <c:pt idx="3">
                  <c:v>I could work at my job while attending</c:v>
                </c:pt>
                <c:pt idx="4">
                  <c:v>They offer(ed) certifications/degrees I find interesting</c:v>
                </c:pt>
                <c:pt idx="5">
                  <c:v>I didn’t get into the colleges I applied to</c:v>
                </c:pt>
              </c:strCache>
            </c:strRef>
          </c:cat>
          <c:val>
            <c:numRef>
              <c:f>Sheet1!$F$2:$F$7</c:f>
            </c:numRef>
          </c:val>
          <c:extLst>
            <c:ext xmlns:c16="http://schemas.microsoft.com/office/drawing/2014/chart" uri="{C3380CC4-5D6E-409C-BE32-E72D297353CC}">
              <c16:uniqueId val="{00000004-4C0C-4530-A0D8-ABEC970C1D5E}"/>
            </c:ext>
          </c:extLst>
        </c:ser>
        <c:ser>
          <c:idx val="5"/>
          <c:order val="5"/>
          <c:tx>
            <c:strRef>
              <c:f>Sheet1!$G$1</c:f>
              <c:strCache>
                <c:ptCount val="1"/>
                <c:pt idx="0">
                  <c:v>Non-Hispanic Parents of Intenders</c:v>
                </c:pt>
              </c:strCache>
            </c:strRef>
          </c:tx>
          <c:invertIfNegative val="0"/>
          <c:cat>
            <c:strRef>
              <c:f>Sheet1!$A$2:$A$7</c:f>
              <c:strCache>
                <c:ptCount val="6"/>
                <c:pt idx="0">
                  <c:v>It fit(s) best in my schedule</c:v>
                </c:pt>
                <c:pt idx="1">
                  <c:v>It is/was close to my home</c:v>
                </c:pt>
                <c:pt idx="2">
                  <c:v>It is/was the lowest cost option</c:v>
                </c:pt>
                <c:pt idx="3">
                  <c:v>I could work at my job while attending</c:v>
                </c:pt>
                <c:pt idx="4">
                  <c:v>They offer(ed) certifications/degrees I find interesting</c:v>
                </c:pt>
                <c:pt idx="5">
                  <c:v>I didn’t get into the colleges I applied to</c:v>
                </c:pt>
              </c:strCache>
            </c:strRef>
          </c:cat>
          <c:val>
            <c:numRef>
              <c:f>Sheet1!$G$2:$G$7</c:f>
            </c:numRef>
          </c:val>
          <c:extLst>
            <c:ext xmlns:c16="http://schemas.microsoft.com/office/drawing/2014/chart" uri="{C3380CC4-5D6E-409C-BE32-E72D297353CC}">
              <c16:uniqueId val="{00000005-4C0C-4530-A0D8-ABEC970C1D5E}"/>
            </c:ext>
          </c:extLst>
        </c:ser>
        <c:dLbls>
          <c:showLegendKey val="0"/>
          <c:showVal val="0"/>
          <c:showCatName val="0"/>
          <c:showSerName val="0"/>
          <c:showPercent val="0"/>
          <c:showBubbleSize val="0"/>
        </c:dLbls>
        <c:gapWidth val="150"/>
        <c:axId val="1505498016"/>
        <c:axId val="1505500336"/>
      </c:barChart>
      <c:catAx>
        <c:axId val="1505498016"/>
        <c:scaling>
          <c:orientation val="maxMin"/>
        </c:scaling>
        <c:delete val="0"/>
        <c:axPos val="l"/>
        <c:numFmt formatCode="General" sourceLinked="0"/>
        <c:majorTickMark val="out"/>
        <c:minorTickMark val="none"/>
        <c:tickLblPos val="nextTo"/>
        <c:txPr>
          <a:bodyPr/>
          <a:lstStyle/>
          <a:p>
            <a:pPr>
              <a:defRPr sz="1100">
                <a:latin typeface="Calibri Light" panose="020F0302020204030204" pitchFamily="34" charset="0"/>
              </a:defRPr>
            </a:pPr>
            <a:endParaRPr lang="en-US"/>
          </a:p>
        </c:txPr>
        <c:crossAx val="1505500336"/>
        <c:crosses val="autoZero"/>
        <c:auto val="1"/>
        <c:lblAlgn val="ctr"/>
        <c:lblOffset val="100"/>
        <c:noMultiLvlLbl val="0"/>
      </c:catAx>
      <c:valAx>
        <c:axId val="1505500336"/>
        <c:scaling>
          <c:orientation val="minMax"/>
          <c:max val="1"/>
        </c:scaling>
        <c:delete val="1"/>
        <c:axPos val="t"/>
        <c:numFmt formatCode="0%" sourceLinked="1"/>
        <c:majorTickMark val="out"/>
        <c:minorTickMark val="none"/>
        <c:tickLblPos val="nextTo"/>
        <c:crossAx val="1505498016"/>
        <c:crosses val="autoZero"/>
        <c:crossBetween val="between"/>
      </c:valAx>
    </c:plotArea>
    <c:legend>
      <c:legendPos val="t"/>
      <c:layout>
        <c:manualLayout>
          <c:xMode val="edge"/>
          <c:yMode val="edge"/>
          <c:x val="0.302834112594565"/>
          <c:y val="0.85239571296413397"/>
          <c:w val="0.39433177481087001"/>
          <c:h val="6.8531440761294499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sz="1000" b="0" u="sng" dirty="0">
                <a:solidFill>
                  <a:schemeClr val="tx1"/>
                </a:solidFill>
                <a:latin typeface=" Century Gothic"/>
              </a:rPr>
              <a:t>Among</a:t>
            </a:r>
            <a:r>
              <a:rPr lang="en-US" sz="1000" b="0" u="sng" baseline="0" dirty="0">
                <a:solidFill>
                  <a:schemeClr val="tx1"/>
                </a:solidFill>
                <a:latin typeface=" Century Gothic"/>
              </a:rPr>
              <a:t> Intenders</a:t>
            </a:r>
            <a:endParaRPr lang="en-US" sz="1000" b="0" u="sng" dirty="0">
              <a:solidFill>
                <a:schemeClr val="tx1"/>
              </a:solidFill>
              <a:latin typeface=" Century Gothic"/>
            </a:endParaRPr>
          </a:p>
        </c:rich>
      </c:tx>
      <c:overlay val="0"/>
    </c:title>
    <c:autoTitleDeleted val="0"/>
    <c:plotArea>
      <c:layout>
        <c:manualLayout>
          <c:layoutTarget val="inner"/>
          <c:xMode val="edge"/>
          <c:yMode val="edge"/>
          <c:x val="0.27183244536915102"/>
          <c:y val="0.128909470429587"/>
          <c:w val="0.72816755463084903"/>
          <c:h val="0.64733665491732795"/>
        </c:manualLayout>
      </c:layout>
      <c:barChart>
        <c:barDir val="bar"/>
        <c:grouping val="clustered"/>
        <c:varyColors val="0"/>
        <c:ser>
          <c:idx val="0"/>
          <c:order val="0"/>
          <c:tx>
            <c:strRef>
              <c:f>Sheet1!$B$1</c:f>
              <c:strCache>
                <c:ptCount val="1"/>
                <c:pt idx="0">
                  <c:v>Hispanic Graduates/Enrollees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Sheet1!$B$2:$B$9</c:f>
            </c:numRef>
          </c:val>
          <c:extLst>
            <c:ext xmlns:c16="http://schemas.microsoft.com/office/drawing/2014/chart" uri="{C3380CC4-5D6E-409C-BE32-E72D297353CC}">
              <c16:uniqueId val="{00000000-4C0C-4530-A0D8-ABEC970C1D5E}"/>
            </c:ext>
          </c:extLst>
        </c:ser>
        <c:ser>
          <c:idx val="1"/>
          <c:order val="1"/>
          <c:tx>
            <c:strRef>
              <c:f>Sheet1!$C$1</c:f>
              <c:strCache>
                <c:ptCount val="1"/>
                <c:pt idx="0">
                  <c:v>Non-Hispanic Graduates/Enrollees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Sheet1!$C$2:$C$9</c:f>
            </c:numRef>
          </c:val>
          <c:extLst>
            <c:ext xmlns:c16="http://schemas.microsoft.com/office/drawing/2014/chart" uri="{C3380CC4-5D6E-409C-BE32-E72D297353CC}">
              <c16:uniqueId val="{00000001-4C0C-4530-A0D8-ABEC970C1D5E}"/>
            </c:ext>
          </c:extLst>
        </c:ser>
        <c:ser>
          <c:idx val="2"/>
          <c:order val="2"/>
          <c:tx>
            <c:strRef>
              <c:f>Sheet1!$D$1</c:f>
              <c:strCache>
                <c:ptCount val="1"/>
                <c:pt idx="0">
                  <c:v>Hispanic 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Sheet1!$D$2:$D$9</c:f>
              <c:numCache>
                <c:formatCode>0%</c:formatCode>
                <c:ptCount val="8"/>
                <c:pt idx="0">
                  <c:v>0.74380165289256195</c:v>
                </c:pt>
                <c:pt idx="1">
                  <c:v>0.76068376068376098</c:v>
                </c:pt>
                <c:pt idx="2">
                  <c:v>0.71428571428571397</c:v>
                </c:pt>
                <c:pt idx="3">
                  <c:v>0.73333333333333295</c:v>
                </c:pt>
                <c:pt idx="4">
                  <c:v>0.63478260869565195</c:v>
                </c:pt>
                <c:pt idx="5">
                  <c:v>0.29411764705882298</c:v>
                </c:pt>
                <c:pt idx="6">
                  <c:v>0.34453781512604997</c:v>
                </c:pt>
                <c:pt idx="7">
                  <c:v>0.35042735042735002</c:v>
                </c:pt>
              </c:numCache>
            </c:numRef>
          </c:val>
          <c:extLst>
            <c:ext xmlns:c16="http://schemas.microsoft.com/office/drawing/2014/chart" uri="{C3380CC4-5D6E-409C-BE32-E72D297353CC}">
              <c16:uniqueId val="{00000000-525D-48F1-9C68-1EC564722E17}"/>
            </c:ext>
          </c:extLst>
        </c:ser>
        <c:ser>
          <c:idx val="3"/>
          <c:order val="3"/>
          <c:tx>
            <c:strRef>
              <c:f>Sheet1!$E$1</c:f>
              <c:strCache>
                <c:ptCount val="1"/>
                <c:pt idx="0">
                  <c:v>Non-Hispanic 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Sheet1!$E$2:$E$9</c:f>
              <c:numCache>
                <c:formatCode>0%</c:formatCode>
                <c:ptCount val="8"/>
                <c:pt idx="0">
                  <c:v>0.86904761904761896</c:v>
                </c:pt>
                <c:pt idx="1">
                  <c:v>0.835443037974684</c:v>
                </c:pt>
                <c:pt idx="2">
                  <c:v>0.85882352941176499</c:v>
                </c:pt>
                <c:pt idx="3">
                  <c:v>0.73255813953488402</c:v>
                </c:pt>
                <c:pt idx="4">
                  <c:v>0.71084337349397597</c:v>
                </c:pt>
                <c:pt idx="5">
                  <c:v>0.238095238095238</c:v>
                </c:pt>
                <c:pt idx="6">
                  <c:v>0.25</c:v>
                </c:pt>
                <c:pt idx="7">
                  <c:v>0.22500000000000001</c:v>
                </c:pt>
              </c:numCache>
            </c:numRef>
          </c:val>
          <c:extLst>
            <c:ext xmlns:c16="http://schemas.microsoft.com/office/drawing/2014/chart" uri="{C3380CC4-5D6E-409C-BE32-E72D297353CC}">
              <c16:uniqueId val="{00000001-525D-48F1-9C68-1EC564722E17}"/>
            </c:ext>
          </c:extLst>
        </c:ser>
        <c:ser>
          <c:idx val="4"/>
          <c:order val="4"/>
          <c:tx>
            <c:strRef>
              <c:f>Sheet1!$F$1</c:f>
              <c:strCache>
                <c:ptCount val="1"/>
                <c:pt idx="0">
                  <c:v>Hispanic Parents of 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Sheet1!$F$2:$F$9</c:f>
            </c:numRef>
          </c:val>
          <c:extLst>
            <c:ext xmlns:c16="http://schemas.microsoft.com/office/drawing/2014/chart" uri="{C3380CC4-5D6E-409C-BE32-E72D297353CC}">
              <c16:uniqueId val="{00000002-525D-48F1-9C68-1EC564722E17}"/>
            </c:ext>
          </c:extLst>
        </c:ser>
        <c:ser>
          <c:idx val="5"/>
          <c:order val="5"/>
          <c:tx>
            <c:strRef>
              <c:f>Sheet1!$G$1</c:f>
              <c:strCache>
                <c:ptCount val="1"/>
                <c:pt idx="0">
                  <c:v>Non-Hispanic Parents of 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Sheet1!$G$2:$G$9</c:f>
            </c:numRef>
          </c:val>
          <c:extLst>
            <c:ext xmlns:c16="http://schemas.microsoft.com/office/drawing/2014/chart" uri="{C3380CC4-5D6E-409C-BE32-E72D297353CC}">
              <c16:uniqueId val="{00000003-525D-48F1-9C68-1EC564722E17}"/>
            </c:ext>
          </c:extLst>
        </c:ser>
        <c:ser>
          <c:idx val="6"/>
          <c:order val="6"/>
          <c:tx>
            <c:strRef>
              <c:f>Sheet1!$H$1</c:f>
              <c:strCache>
                <c:ptCount val="1"/>
                <c:pt idx="0">
                  <c:v>Hispanic Non-Intenders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Sheet1!$H$2:$H$9</c:f>
            </c:numRef>
          </c:val>
          <c:extLst>
            <c:ext xmlns:c16="http://schemas.microsoft.com/office/drawing/2014/chart" uri="{C3380CC4-5D6E-409C-BE32-E72D297353CC}">
              <c16:uniqueId val="{00000000-333C-4E1B-BC49-48E38B820AD8}"/>
            </c:ext>
          </c:extLst>
        </c:ser>
        <c:ser>
          <c:idx val="7"/>
          <c:order val="7"/>
          <c:tx>
            <c:strRef>
              <c:f>Sheet1!$I$1</c:f>
              <c:strCache>
                <c:ptCount val="1"/>
                <c:pt idx="0">
                  <c:v>Non-Hispanic Non-Intenders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Sheet1!$I$2:$I$9</c:f>
            </c:numRef>
          </c:val>
          <c:extLst>
            <c:ext xmlns:c16="http://schemas.microsoft.com/office/drawing/2014/chart" uri="{C3380CC4-5D6E-409C-BE32-E72D297353CC}">
              <c16:uniqueId val="{00000001-333C-4E1B-BC49-48E38B820AD8}"/>
            </c:ext>
          </c:extLst>
        </c:ser>
        <c:ser>
          <c:idx val="8"/>
          <c:order val="8"/>
          <c:tx>
            <c:strRef>
              <c:f>Sheet1!$J$1</c:f>
              <c:strCache>
                <c:ptCount val="1"/>
                <c:pt idx="0">
                  <c:v>Hispanic Parents of Non-Intenders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Sheet1!$J$2:$J$9</c:f>
            </c:numRef>
          </c:val>
          <c:extLst>
            <c:ext xmlns:c16="http://schemas.microsoft.com/office/drawing/2014/chart" uri="{C3380CC4-5D6E-409C-BE32-E72D297353CC}">
              <c16:uniqueId val="{00000002-333C-4E1B-BC49-48E38B820AD8}"/>
            </c:ext>
          </c:extLst>
        </c:ser>
        <c:ser>
          <c:idx val="9"/>
          <c:order val="9"/>
          <c:tx>
            <c:strRef>
              <c:f>Sheet1!$K$1</c:f>
              <c:strCache>
                <c:ptCount val="1"/>
                <c:pt idx="0">
                  <c:v>Non-Hispanic Parents of Non-Intenders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know a lot of people who have gone to community college</c:v>
                </c:pt>
                <c:pt idx="1">
                  <c:v>Current HS students can take classes at community colleges</c:v>
                </c:pt>
                <c:pt idx="2">
                  <c:v>Community college is much less expensive than 4-year colleges</c:v>
                </c:pt>
                <c:pt idx="3">
                  <c:v>Community college is a great value</c:v>
                </c:pt>
                <c:pt idx="4">
                  <c:v>Community colleges have a good reputation with my friends and family</c:v>
                </c:pt>
                <c:pt idx="5">
                  <c:v>There are only low-paying jobs available to community college graduates</c:v>
                </c:pt>
                <c:pt idx="6">
                  <c:v>Community college is designed for people who can’t get into, or fail out of, 4-year colleges</c:v>
                </c:pt>
                <c:pt idx="7">
                  <c:v>There are only remedial courses taught at community colleges</c:v>
                </c:pt>
              </c:strCache>
            </c:strRef>
          </c:cat>
          <c:val>
            <c:numRef>
              <c:f>Sheet1!$K$2:$K$9</c:f>
            </c:numRef>
          </c:val>
          <c:extLst>
            <c:ext xmlns:c16="http://schemas.microsoft.com/office/drawing/2014/chart" uri="{C3380CC4-5D6E-409C-BE32-E72D297353CC}">
              <c16:uniqueId val="{00000003-333C-4E1B-BC49-48E38B820AD8}"/>
            </c:ext>
          </c:extLst>
        </c:ser>
        <c:dLbls>
          <c:dLblPos val="outEnd"/>
          <c:showLegendKey val="0"/>
          <c:showVal val="1"/>
          <c:showCatName val="0"/>
          <c:showSerName val="0"/>
          <c:showPercent val="0"/>
          <c:showBubbleSize val="0"/>
        </c:dLbls>
        <c:gapWidth val="150"/>
        <c:axId val="1502026064"/>
        <c:axId val="1502028112"/>
      </c:barChart>
      <c:catAx>
        <c:axId val="1502026064"/>
        <c:scaling>
          <c:orientation val="maxMin"/>
        </c:scaling>
        <c:delete val="0"/>
        <c:axPos val="l"/>
        <c:numFmt formatCode="General" sourceLinked="0"/>
        <c:majorTickMark val="out"/>
        <c:minorTickMark val="none"/>
        <c:tickLblPos val="nextTo"/>
        <c:txPr>
          <a:bodyPr/>
          <a:lstStyle/>
          <a:p>
            <a:pPr>
              <a:defRPr sz="800">
                <a:latin typeface="Calibri Light" panose="020F0302020204030204" pitchFamily="34" charset="0"/>
              </a:defRPr>
            </a:pPr>
            <a:endParaRPr lang="en-US"/>
          </a:p>
        </c:txPr>
        <c:crossAx val="1502028112"/>
        <c:crosses val="autoZero"/>
        <c:auto val="1"/>
        <c:lblAlgn val="ctr"/>
        <c:lblOffset val="100"/>
        <c:noMultiLvlLbl val="0"/>
      </c:catAx>
      <c:valAx>
        <c:axId val="1502028112"/>
        <c:scaling>
          <c:orientation val="minMax"/>
          <c:max val="1"/>
        </c:scaling>
        <c:delete val="1"/>
        <c:axPos val="t"/>
        <c:numFmt formatCode="0%" sourceLinked="1"/>
        <c:majorTickMark val="out"/>
        <c:minorTickMark val="none"/>
        <c:tickLblPos val="nextTo"/>
        <c:crossAx val="1502026064"/>
        <c:crosses val="autoZero"/>
        <c:crossBetween val="between"/>
      </c:valAx>
    </c:plotArea>
    <c:legend>
      <c:legendPos val="t"/>
      <c:layout>
        <c:manualLayout>
          <c:xMode val="edge"/>
          <c:yMode val="edge"/>
          <c:x val="0.30438178913601799"/>
          <c:y val="0.855947361768151"/>
          <c:w val="0.39433177481087001"/>
          <c:h val="6.8531440761294499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sz="1000" b="0" u="sng" dirty="0">
                <a:solidFill>
                  <a:schemeClr val="tx1"/>
                </a:solidFill>
                <a:latin typeface=" Century Gothic"/>
              </a:rPr>
              <a:t>Online Course Intenders</a:t>
            </a:r>
          </a:p>
        </c:rich>
      </c:tx>
      <c:overlay val="0"/>
    </c:title>
    <c:autoTitleDeleted val="0"/>
    <c:plotArea>
      <c:layout>
        <c:manualLayout>
          <c:layoutTarget val="inner"/>
          <c:xMode val="edge"/>
          <c:yMode val="edge"/>
          <c:x val="0.27183244536915102"/>
          <c:y val="0.128909470429587"/>
          <c:w val="0.72816755463084903"/>
          <c:h val="0.64733665491732795"/>
        </c:manualLayout>
      </c:layout>
      <c:barChart>
        <c:barDir val="bar"/>
        <c:grouping val="clustered"/>
        <c:varyColors val="0"/>
        <c:ser>
          <c:idx val="0"/>
          <c:order val="0"/>
          <c:tx>
            <c:strRef>
              <c:f>Sheet1!$B$1</c:f>
              <c:strCache>
                <c:ptCount val="1"/>
                <c:pt idx="0">
                  <c:v>Hispanic Graduates/Enrollees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Sheet1!$B$2:$B$9</c:f>
            </c:numRef>
          </c:val>
          <c:extLst>
            <c:ext xmlns:c16="http://schemas.microsoft.com/office/drawing/2014/chart" uri="{C3380CC4-5D6E-409C-BE32-E72D297353CC}">
              <c16:uniqueId val="{00000000-4C0C-4530-A0D8-ABEC970C1D5E}"/>
            </c:ext>
          </c:extLst>
        </c:ser>
        <c:ser>
          <c:idx val="1"/>
          <c:order val="1"/>
          <c:tx>
            <c:strRef>
              <c:f>Sheet1!$C$1</c:f>
              <c:strCache>
                <c:ptCount val="1"/>
                <c:pt idx="0">
                  <c:v>Non-Hispanic Graduates/Enrollees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Sheet1!$C$2:$C$9</c:f>
            </c:numRef>
          </c:val>
          <c:extLst>
            <c:ext xmlns:c16="http://schemas.microsoft.com/office/drawing/2014/chart" uri="{C3380CC4-5D6E-409C-BE32-E72D297353CC}">
              <c16:uniqueId val="{00000001-4C0C-4530-A0D8-ABEC970C1D5E}"/>
            </c:ext>
          </c:extLst>
        </c:ser>
        <c:ser>
          <c:idx val="2"/>
          <c:order val="2"/>
          <c:tx>
            <c:strRef>
              <c:f>Sheet1!$D$1</c:f>
              <c:strCache>
                <c:ptCount val="1"/>
                <c:pt idx="0">
                  <c:v>Hispanic 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Sheet1!$D$2:$D$9</c:f>
              <c:numCache>
                <c:formatCode>0%</c:formatCode>
                <c:ptCount val="8"/>
                <c:pt idx="0">
                  <c:v>0.90322580645161299</c:v>
                </c:pt>
                <c:pt idx="1">
                  <c:v>0.87096774193548399</c:v>
                </c:pt>
                <c:pt idx="2">
                  <c:v>0.79032258064516103</c:v>
                </c:pt>
                <c:pt idx="3">
                  <c:v>0.77419354838709697</c:v>
                </c:pt>
                <c:pt idx="4">
                  <c:v>0.85483870967741904</c:v>
                </c:pt>
                <c:pt idx="5">
                  <c:v>0.83870967741935498</c:v>
                </c:pt>
                <c:pt idx="6">
                  <c:v>0.80645161290322598</c:v>
                </c:pt>
                <c:pt idx="7">
                  <c:v>0.62903225806451601</c:v>
                </c:pt>
              </c:numCache>
            </c:numRef>
          </c:val>
          <c:extLst>
            <c:ext xmlns:c16="http://schemas.microsoft.com/office/drawing/2014/chart" uri="{C3380CC4-5D6E-409C-BE32-E72D297353CC}">
              <c16:uniqueId val="{00000002-4C0C-4530-A0D8-ABEC970C1D5E}"/>
            </c:ext>
          </c:extLst>
        </c:ser>
        <c:ser>
          <c:idx val="3"/>
          <c:order val="3"/>
          <c:tx>
            <c:strRef>
              <c:f>Sheet1!$E$1</c:f>
              <c:strCache>
                <c:ptCount val="1"/>
                <c:pt idx="0">
                  <c:v>Non-Hispanic 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Sheet1!$E$2:$E$9</c:f>
              <c:numCache>
                <c:formatCode>0%</c:formatCode>
                <c:ptCount val="8"/>
                <c:pt idx="0">
                  <c:v>0.88888888888888895</c:v>
                </c:pt>
                <c:pt idx="1">
                  <c:v>0.83333333333333304</c:v>
                </c:pt>
                <c:pt idx="2">
                  <c:v>0.74074074074074103</c:v>
                </c:pt>
                <c:pt idx="3">
                  <c:v>0.77777777777777801</c:v>
                </c:pt>
                <c:pt idx="4">
                  <c:v>0.87037037037037002</c:v>
                </c:pt>
                <c:pt idx="5">
                  <c:v>0.81481481481481499</c:v>
                </c:pt>
                <c:pt idx="6">
                  <c:v>0.77777777777777801</c:v>
                </c:pt>
                <c:pt idx="7">
                  <c:v>0.592592592592593</c:v>
                </c:pt>
              </c:numCache>
            </c:numRef>
          </c:val>
          <c:extLst>
            <c:ext xmlns:c16="http://schemas.microsoft.com/office/drawing/2014/chart" uri="{C3380CC4-5D6E-409C-BE32-E72D297353CC}">
              <c16:uniqueId val="{00000003-4C0C-4530-A0D8-ABEC970C1D5E}"/>
            </c:ext>
          </c:extLst>
        </c:ser>
        <c:ser>
          <c:idx val="4"/>
          <c:order val="4"/>
          <c:tx>
            <c:strRef>
              <c:f>Sheet1!$F$1</c:f>
              <c:strCache>
                <c:ptCount val="1"/>
                <c:pt idx="0">
                  <c:v>Hispanic Parents of Intenders</c:v>
                </c:pt>
              </c:strCache>
            </c:strRef>
          </c:tx>
          <c:invertIfNegative val="0"/>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Sheet1!$F$2:$F$9</c:f>
            </c:numRef>
          </c:val>
          <c:extLst>
            <c:ext xmlns:c16="http://schemas.microsoft.com/office/drawing/2014/chart" uri="{C3380CC4-5D6E-409C-BE32-E72D297353CC}">
              <c16:uniqueId val="{00000000-6FF7-4DA7-A197-A6CF86A9AF74}"/>
            </c:ext>
          </c:extLst>
        </c:ser>
        <c:ser>
          <c:idx val="5"/>
          <c:order val="5"/>
          <c:tx>
            <c:strRef>
              <c:f>Sheet1!$G$1</c:f>
              <c:strCache>
                <c:ptCount val="1"/>
                <c:pt idx="0">
                  <c:v>Non-Hispanic Parents of Intenders</c:v>
                </c:pt>
              </c:strCache>
            </c:strRef>
          </c:tx>
          <c:invertIfNegative val="0"/>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Sheet1!$G$2:$G$9</c:f>
            </c:numRef>
          </c:val>
          <c:extLst>
            <c:ext xmlns:c16="http://schemas.microsoft.com/office/drawing/2014/chart" uri="{C3380CC4-5D6E-409C-BE32-E72D297353CC}">
              <c16:uniqueId val="{00000001-6FF7-4DA7-A197-A6CF86A9AF74}"/>
            </c:ext>
          </c:extLst>
        </c:ser>
        <c:dLbls>
          <c:showLegendKey val="0"/>
          <c:showVal val="0"/>
          <c:showCatName val="0"/>
          <c:showSerName val="0"/>
          <c:showPercent val="0"/>
          <c:showBubbleSize val="0"/>
        </c:dLbls>
        <c:gapWidth val="150"/>
        <c:axId val="1490596528"/>
        <c:axId val="1490598576"/>
      </c:barChart>
      <c:catAx>
        <c:axId val="1490596528"/>
        <c:scaling>
          <c:orientation val="maxMin"/>
        </c:scaling>
        <c:delete val="0"/>
        <c:axPos val="l"/>
        <c:numFmt formatCode="General" sourceLinked="0"/>
        <c:majorTickMark val="out"/>
        <c:minorTickMark val="none"/>
        <c:tickLblPos val="nextTo"/>
        <c:txPr>
          <a:bodyPr/>
          <a:lstStyle/>
          <a:p>
            <a:pPr>
              <a:defRPr sz="900">
                <a:latin typeface="Calibri Light" panose="020F0302020204030204" pitchFamily="34" charset="0"/>
              </a:defRPr>
            </a:pPr>
            <a:endParaRPr lang="en-US"/>
          </a:p>
        </c:txPr>
        <c:crossAx val="1490598576"/>
        <c:crosses val="autoZero"/>
        <c:auto val="1"/>
        <c:lblAlgn val="ctr"/>
        <c:lblOffset val="100"/>
        <c:noMultiLvlLbl val="0"/>
      </c:catAx>
      <c:valAx>
        <c:axId val="1490598576"/>
        <c:scaling>
          <c:orientation val="minMax"/>
          <c:max val="1"/>
        </c:scaling>
        <c:delete val="1"/>
        <c:axPos val="t"/>
        <c:numFmt formatCode="0%" sourceLinked="1"/>
        <c:majorTickMark val="out"/>
        <c:minorTickMark val="none"/>
        <c:tickLblPos val="nextTo"/>
        <c:crossAx val="1490596528"/>
        <c:crosses val="autoZero"/>
        <c:crossBetween val="between"/>
      </c:valAx>
    </c:plotArea>
    <c:legend>
      <c:legendPos val="t"/>
      <c:layout>
        <c:manualLayout>
          <c:xMode val="edge"/>
          <c:yMode val="edge"/>
          <c:x val="0.302834112594565"/>
          <c:y val="0.85239571296413397"/>
          <c:w val="0.39433177481087001"/>
          <c:h val="6.8531440761294499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sz="1000" b="0" u="sng" dirty="0">
                <a:solidFill>
                  <a:schemeClr val="tx1"/>
                </a:solidFill>
                <a:latin typeface=" Century Gothic"/>
              </a:rPr>
              <a:t>Past Online</a:t>
            </a:r>
            <a:r>
              <a:rPr lang="en-US" sz="1000" b="0" u="sng" baseline="0" dirty="0">
                <a:solidFill>
                  <a:schemeClr val="tx1"/>
                </a:solidFill>
                <a:latin typeface=" Century Gothic"/>
              </a:rPr>
              <a:t> Course Takers</a:t>
            </a:r>
            <a:endParaRPr lang="en-US" sz="1000" b="0" u="sng" dirty="0">
              <a:solidFill>
                <a:schemeClr val="tx1"/>
              </a:solidFill>
              <a:latin typeface=" Century Gothic"/>
            </a:endParaRPr>
          </a:p>
        </c:rich>
      </c:tx>
      <c:overlay val="0"/>
    </c:title>
    <c:autoTitleDeleted val="0"/>
    <c:plotArea>
      <c:layout>
        <c:manualLayout>
          <c:layoutTarget val="inner"/>
          <c:xMode val="edge"/>
          <c:yMode val="edge"/>
          <c:x val="0.27183244536915102"/>
          <c:y val="0.128909470429587"/>
          <c:w val="0.72816755463084903"/>
          <c:h val="0.64733665491732795"/>
        </c:manualLayout>
      </c:layout>
      <c:barChart>
        <c:barDir val="bar"/>
        <c:grouping val="clustered"/>
        <c:varyColors val="0"/>
        <c:ser>
          <c:idx val="0"/>
          <c:order val="0"/>
          <c:tx>
            <c:strRef>
              <c:f>Sheet1!$B$1</c:f>
              <c:strCache>
                <c:ptCount val="1"/>
                <c:pt idx="0">
                  <c:v>Hispanic Graduates/Enrollees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Sheet1!$B$2:$B$9</c:f>
            </c:numRef>
          </c:val>
          <c:extLst>
            <c:ext xmlns:c16="http://schemas.microsoft.com/office/drawing/2014/chart" uri="{C3380CC4-5D6E-409C-BE32-E72D297353CC}">
              <c16:uniqueId val="{00000000-4C0C-4530-A0D8-ABEC970C1D5E}"/>
            </c:ext>
          </c:extLst>
        </c:ser>
        <c:ser>
          <c:idx val="1"/>
          <c:order val="1"/>
          <c:tx>
            <c:strRef>
              <c:f>Sheet1!$C$1</c:f>
              <c:strCache>
                <c:ptCount val="1"/>
                <c:pt idx="0">
                  <c:v>Non-Hispanic Graduates/Enrollees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Sheet1!$C$2:$C$9</c:f>
            </c:numRef>
          </c:val>
          <c:extLst>
            <c:ext xmlns:c16="http://schemas.microsoft.com/office/drawing/2014/chart" uri="{C3380CC4-5D6E-409C-BE32-E72D297353CC}">
              <c16:uniqueId val="{00000001-4C0C-4530-A0D8-ABEC970C1D5E}"/>
            </c:ext>
          </c:extLst>
        </c:ser>
        <c:ser>
          <c:idx val="2"/>
          <c:order val="2"/>
          <c:tx>
            <c:strRef>
              <c:f>Sheet1!$D$1</c:f>
              <c:strCache>
                <c:ptCount val="1"/>
                <c:pt idx="0">
                  <c:v>Hispanic Intenders</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Sheet1!$D$2:$D$9</c:f>
              <c:numCache>
                <c:formatCode>0%</c:formatCode>
                <c:ptCount val="8"/>
                <c:pt idx="0">
                  <c:v>0.73913043478260898</c:v>
                </c:pt>
                <c:pt idx="1">
                  <c:v>0.72463768115941996</c:v>
                </c:pt>
                <c:pt idx="2">
                  <c:v>0.66666666666666696</c:v>
                </c:pt>
                <c:pt idx="3">
                  <c:v>0.65217391304347805</c:v>
                </c:pt>
                <c:pt idx="4">
                  <c:v>0.60869565217391297</c:v>
                </c:pt>
                <c:pt idx="5">
                  <c:v>0.60869565217391297</c:v>
                </c:pt>
                <c:pt idx="6">
                  <c:v>0.59420289855072495</c:v>
                </c:pt>
                <c:pt idx="7">
                  <c:v>0.52173913043478304</c:v>
                </c:pt>
              </c:numCache>
            </c:numRef>
          </c:val>
          <c:extLst>
            <c:ext xmlns:c16="http://schemas.microsoft.com/office/drawing/2014/chart" uri="{C3380CC4-5D6E-409C-BE32-E72D297353CC}">
              <c16:uniqueId val="{00000002-4C0C-4530-A0D8-ABEC970C1D5E}"/>
            </c:ext>
          </c:extLst>
        </c:ser>
        <c:ser>
          <c:idx val="3"/>
          <c:order val="3"/>
          <c:tx>
            <c:strRef>
              <c:f>Sheet1!$E$1</c:f>
              <c:strCache>
                <c:ptCount val="1"/>
                <c:pt idx="0">
                  <c:v>Non-Hispanic Intenders</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Sheet1!$E$2:$E$9</c:f>
              <c:numCache>
                <c:formatCode>0%</c:formatCode>
                <c:ptCount val="8"/>
                <c:pt idx="0">
                  <c:v>0.8</c:v>
                </c:pt>
                <c:pt idx="1">
                  <c:v>0.78571428571428603</c:v>
                </c:pt>
                <c:pt idx="2">
                  <c:v>0.64285714285714302</c:v>
                </c:pt>
                <c:pt idx="3">
                  <c:v>0.7</c:v>
                </c:pt>
                <c:pt idx="4">
                  <c:v>0.77142857142857102</c:v>
                </c:pt>
                <c:pt idx="5">
                  <c:v>0.61428571428571399</c:v>
                </c:pt>
                <c:pt idx="6">
                  <c:v>0.72857142857142798</c:v>
                </c:pt>
                <c:pt idx="7">
                  <c:v>0.71428571428571397</c:v>
                </c:pt>
              </c:numCache>
            </c:numRef>
          </c:val>
          <c:extLst>
            <c:ext xmlns:c16="http://schemas.microsoft.com/office/drawing/2014/chart" uri="{C3380CC4-5D6E-409C-BE32-E72D297353CC}">
              <c16:uniqueId val="{00000003-4C0C-4530-A0D8-ABEC970C1D5E}"/>
            </c:ext>
          </c:extLst>
        </c:ser>
        <c:ser>
          <c:idx val="4"/>
          <c:order val="4"/>
          <c:tx>
            <c:strRef>
              <c:f>Sheet1!$F$1</c:f>
              <c:strCache>
                <c:ptCount val="1"/>
                <c:pt idx="0">
                  <c:v>Hispanic Parents of Intenders</c:v>
                </c:pt>
              </c:strCache>
            </c:strRef>
          </c:tx>
          <c:invertIfNegative val="0"/>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Sheet1!$F$2:$F$9</c:f>
            </c:numRef>
          </c:val>
          <c:extLst>
            <c:ext xmlns:c16="http://schemas.microsoft.com/office/drawing/2014/chart" uri="{C3380CC4-5D6E-409C-BE32-E72D297353CC}">
              <c16:uniqueId val="{00000000-6FF7-4DA7-A197-A6CF86A9AF74}"/>
            </c:ext>
          </c:extLst>
        </c:ser>
        <c:ser>
          <c:idx val="5"/>
          <c:order val="5"/>
          <c:tx>
            <c:strRef>
              <c:f>Sheet1!$G$1</c:f>
              <c:strCache>
                <c:ptCount val="1"/>
                <c:pt idx="0">
                  <c:v>Non-Hispanic Parents of Intenders</c:v>
                </c:pt>
              </c:strCache>
            </c:strRef>
          </c:tx>
          <c:invertIfNegative val="0"/>
          <c:cat>
            <c:strRef>
              <c:f>Sheet1!$A$2:$A$9</c:f>
              <c:strCache>
                <c:ptCount val="8"/>
                <c:pt idx="0">
                  <c:v>I can take classes whenever and wherever I want</c:v>
                </c:pt>
                <c:pt idx="1">
                  <c:v>I can learn at my own pace</c:v>
                </c:pt>
                <c:pt idx="2">
                  <c:v>I can complete my degree faster</c:v>
                </c:pt>
                <c:pt idx="3">
                  <c:v>I can enroll at any time (not constrained to a typical academic year)</c:v>
                </c:pt>
                <c:pt idx="4">
                  <c:v>Fits with my work/childcare schedule</c:v>
                </c:pt>
                <c:pt idx="5">
                  <c:v>It is more cost-effective</c:v>
                </c:pt>
                <c:pt idx="6">
                  <c:v>I have access to a wider variety of subjects</c:v>
                </c:pt>
                <c:pt idx="7">
                  <c:v>I don’t want to travel to a campus</c:v>
                </c:pt>
              </c:strCache>
            </c:strRef>
          </c:cat>
          <c:val>
            <c:numRef>
              <c:f>Sheet1!$G$2:$G$9</c:f>
            </c:numRef>
          </c:val>
          <c:extLst>
            <c:ext xmlns:c16="http://schemas.microsoft.com/office/drawing/2014/chart" uri="{C3380CC4-5D6E-409C-BE32-E72D297353CC}">
              <c16:uniqueId val="{00000001-6FF7-4DA7-A197-A6CF86A9AF74}"/>
            </c:ext>
          </c:extLst>
        </c:ser>
        <c:dLbls>
          <c:showLegendKey val="0"/>
          <c:showVal val="0"/>
          <c:showCatName val="0"/>
          <c:showSerName val="0"/>
          <c:showPercent val="0"/>
          <c:showBubbleSize val="0"/>
        </c:dLbls>
        <c:gapWidth val="150"/>
        <c:axId val="1490456144"/>
        <c:axId val="1490458464"/>
      </c:barChart>
      <c:catAx>
        <c:axId val="1490456144"/>
        <c:scaling>
          <c:orientation val="maxMin"/>
        </c:scaling>
        <c:delete val="0"/>
        <c:axPos val="l"/>
        <c:numFmt formatCode="General" sourceLinked="0"/>
        <c:majorTickMark val="out"/>
        <c:minorTickMark val="none"/>
        <c:tickLblPos val="nextTo"/>
        <c:txPr>
          <a:bodyPr/>
          <a:lstStyle/>
          <a:p>
            <a:pPr>
              <a:defRPr sz="900">
                <a:latin typeface="Calibri Light" panose="020F0302020204030204" pitchFamily="34" charset="0"/>
              </a:defRPr>
            </a:pPr>
            <a:endParaRPr lang="en-US"/>
          </a:p>
        </c:txPr>
        <c:crossAx val="1490458464"/>
        <c:crosses val="autoZero"/>
        <c:auto val="1"/>
        <c:lblAlgn val="ctr"/>
        <c:lblOffset val="100"/>
        <c:noMultiLvlLbl val="0"/>
      </c:catAx>
      <c:valAx>
        <c:axId val="1490458464"/>
        <c:scaling>
          <c:orientation val="minMax"/>
          <c:max val="1"/>
        </c:scaling>
        <c:delete val="1"/>
        <c:axPos val="t"/>
        <c:numFmt formatCode="0%" sourceLinked="1"/>
        <c:majorTickMark val="out"/>
        <c:minorTickMark val="none"/>
        <c:tickLblPos val="nextTo"/>
        <c:crossAx val="1490456144"/>
        <c:crosses val="autoZero"/>
        <c:crossBetween val="between"/>
      </c:valAx>
    </c:plotArea>
    <c:legend>
      <c:legendPos val="t"/>
      <c:layout>
        <c:manualLayout>
          <c:xMode val="edge"/>
          <c:yMode val="edge"/>
          <c:x val="0.30438178913601754"/>
          <c:y val="0.78491438568780614"/>
          <c:w val="0.39433177481087001"/>
          <c:h val="6.8531440761294499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Agree</c:v>
                </c:pt>
              </c:strCache>
            </c:strRef>
          </c:tx>
          <c:spPr>
            <a:solidFill>
              <a:schemeClr val="accent4">
                <a:lumMod val="75000"/>
              </a:schemeClr>
            </a:solidFill>
            <a:ln>
              <a:noFill/>
            </a:ln>
            <a:effectLst/>
          </c:spPr>
          <c:invertIfNegative val="0"/>
          <c:cat>
            <c:numRef>
              <c:f>Sheet1!$A$2:$A$12</c:f>
              <c:numCache>
                <c:formatCode>General</c:formatCode>
                <c:ptCount val="11"/>
              </c:numCache>
            </c:numRef>
          </c:cat>
          <c:val>
            <c:numRef>
              <c:f>Sheet1!$B$2:$B$12</c:f>
              <c:numCache>
                <c:formatCode>General</c:formatCode>
                <c:ptCount val="11"/>
              </c:numCache>
            </c:numRef>
          </c:val>
          <c:extLst>
            <c:ext xmlns:c16="http://schemas.microsoft.com/office/drawing/2014/chart" uri="{C3380CC4-5D6E-409C-BE32-E72D297353CC}">
              <c16:uniqueId val="{00000000-2CC4-497E-B2F8-8D774B93507D}"/>
            </c:ext>
          </c:extLst>
        </c:ser>
        <c:ser>
          <c:idx val="1"/>
          <c:order val="1"/>
          <c:tx>
            <c:strRef>
              <c:f>Sheet1!$C$1</c:f>
              <c:strCache>
                <c:ptCount val="1"/>
                <c:pt idx="0">
                  <c:v>Neutral</c:v>
                </c:pt>
              </c:strCache>
            </c:strRef>
          </c:tx>
          <c:spPr>
            <a:solidFill>
              <a:schemeClr val="bg2">
                <a:lumMod val="60000"/>
                <a:lumOff val="40000"/>
              </a:schemeClr>
            </a:solidFill>
            <a:ln>
              <a:noFill/>
            </a:ln>
            <a:effectLst/>
          </c:spPr>
          <c:invertIfNegative val="0"/>
          <c:cat>
            <c:numRef>
              <c:f>Sheet1!$A$2:$A$12</c:f>
              <c:numCache>
                <c:formatCode>General</c:formatCode>
                <c:ptCount val="11"/>
              </c:numCache>
            </c:numRef>
          </c:cat>
          <c:val>
            <c:numRef>
              <c:f>Sheet1!$C$2:$C$12</c:f>
              <c:numCache>
                <c:formatCode>General</c:formatCode>
                <c:ptCount val="11"/>
              </c:numCache>
            </c:numRef>
          </c:val>
          <c:extLst>
            <c:ext xmlns:c16="http://schemas.microsoft.com/office/drawing/2014/chart" uri="{C3380CC4-5D6E-409C-BE32-E72D297353CC}">
              <c16:uniqueId val="{00000001-2CC4-497E-B2F8-8D774B93507D}"/>
            </c:ext>
          </c:extLst>
        </c:ser>
        <c:ser>
          <c:idx val="2"/>
          <c:order val="2"/>
          <c:tx>
            <c:strRef>
              <c:f>Sheet1!$D$1</c:f>
              <c:strCache>
                <c:ptCount val="1"/>
                <c:pt idx="0">
                  <c:v>Disagree</c:v>
                </c:pt>
              </c:strCache>
            </c:strRef>
          </c:tx>
          <c:spPr>
            <a:solidFill>
              <a:schemeClr val="accent3"/>
            </a:solidFill>
            <a:ln>
              <a:noFill/>
            </a:ln>
            <a:effectLst/>
          </c:spPr>
          <c:invertIfNegative val="0"/>
          <c:cat>
            <c:numRef>
              <c:f>Sheet1!$A$2:$A$12</c:f>
              <c:numCache>
                <c:formatCode>General</c:formatCode>
                <c:ptCount val="11"/>
              </c:numCache>
            </c:numRef>
          </c:cat>
          <c:val>
            <c:numRef>
              <c:f>Sheet1!$D$2:$D$12</c:f>
              <c:numCache>
                <c:formatCode>General</c:formatCode>
                <c:ptCount val="11"/>
              </c:numCache>
            </c:numRef>
          </c:val>
          <c:extLst>
            <c:ext xmlns:c16="http://schemas.microsoft.com/office/drawing/2014/chart" uri="{C3380CC4-5D6E-409C-BE32-E72D297353CC}">
              <c16:uniqueId val="{00000002-2CC4-497E-B2F8-8D774B93507D}"/>
            </c:ext>
          </c:extLst>
        </c:ser>
        <c:ser>
          <c:idx val="3"/>
          <c:order val="3"/>
          <c:tx>
            <c:strRef>
              <c:f>Sheet1!$E$1</c:f>
              <c:strCache>
                <c:ptCount val="1"/>
                <c:pt idx="0">
                  <c:v>I don’t know/no opinion</c:v>
                </c:pt>
              </c:strCache>
            </c:strRef>
          </c:tx>
          <c:spPr>
            <a:solidFill>
              <a:schemeClr val="bg1">
                <a:lumMod val="95000"/>
              </a:schemeClr>
            </a:solidFill>
            <a:ln>
              <a:noFill/>
            </a:ln>
            <a:effectLst/>
          </c:spPr>
          <c:invertIfNegative val="0"/>
          <c:cat>
            <c:numRef>
              <c:f>Sheet1!$A$2:$A$12</c:f>
              <c:numCache>
                <c:formatCode>General</c:formatCode>
                <c:ptCount val="11"/>
              </c:numCache>
            </c:numRef>
          </c:cat>
          <c:val>
            <c:numRef>
              <c:f>Sheet1!$E$2:$E$12</c:f>
              <c:numCache>
                <c:formatCode>General</c:formatCode>
                <c:ptCount val="11"/>
              </c:numCache>
            </c:numRef>
          </c:val>
          <c:extLst>
            <c:ext xmlns:c16="http://schemas.microsoft.com/office/drawing/2014/chart" uri="{C3380CC4-5D6E-409C-BE32-E72D297353CC}">
              <c16:uniqueId val="{00000000-61A2-4A5E-A93B-9DAB7761F42F}"/>
            </c:ext>
          </c:extLst>
        </c:ser>
        <c:dLbls>
          <c:showLegendKey val="0"/>
          <c:showVal val="0"/>
          <c:showCatName val="0"/>
          <c:showSerName val="0"/>
          <c:showPercent val="0"/>
          <c:showBubbleSize val="0"/>
        </c:dLbls>
        <c:gapWidth val="92"/>
        <c:overlap val="100"/>
        <c:axId val="1568893632"/>
        <c:axId val="1568896464"/>
      </c:barChart>
      <c:catAx>
        <c:axId val="1568893632"/>
        <c:scaling>
          <c:orientation val="maxMin"/>
        </c:scaling>
        <c:delete val="1"/>
        <c:axPos val="l"/>
        <c:numFmt formatCode="General" sourceLinked="1"/>
        <c:majorTickMark val="none"/>
        <c:minorTickMark val="none"/>
        <c:tickLblPos val="nextTo"/>
        <c:crossAx val="1568896464"/>
        <c:crosses val="autoZero"/>
        <c:auto val="1"/>
        <c:lblAlgn val="ctr"/>
        <c:lblOffset val="100"/>
        <c:noMultiLvlLbl val="0"/>
      </c:catAx>
      <c:valAx>
        <c:axId val="1568896464"/>
        <c:scaling>
          <c:orientation val="minMax"/>
        </c:scaling>
        <c:delete val="1"/>
        <c:axPos val="t"/>
        <c:numFmt formatCode="General" sourceLinked="1"/>
        <c:majorTickMark val="none"/>
        <c:minorTickMark val="none"/>
        <c:tickLblPos val="nextTo"/>
        <c:crossAx val="1568893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 Century Gothic"/>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200" u="sng" dirty="0">
                <a:solidFill>
                  <a:schemeClr val="tx1"/>
                </a:solidFill>
                <a:latin typeface=" Century Gothic"/>
              </a:rPr>
              <a:t>Hispanic Intenders</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8952790526714601"/>
          <c:y val="0.111100905290323"/>
          <c:w val="0.51047209473285404"/>
          <c:h val="0.84137398924102402"/>
        </c:manualLayout>
      </c:layout>
      <c:barChart>
        <c:barDir val="bar"/>
        <c:grouping val="stacked"/>
        <c:varyColors val="0"/>
        <c:ser>
          <c:idx val="0"/>
          <c:order val="0"/>
          <c:tx>
            <c:strRef>
              <c:f>Sheet1!$B$1</c:f>
              <c:strCache>
                <c:ptCount val="1"/>
                <c:pt idx="0">
                  <c:v>Agree</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expect to be fully prepared to enter the workforce after graduating</c:v>
                </c:pt>
                <c:pt idx="1">
                  <c:v>There should be more access to trade schools and apprenticeship programs</c:v>
                </c:pt>
                <c:pt idx="2">
                  <c:v>Online courses are a good way to take courses I otherwise wouldn’t be able to attend in person</c:v>
                </c:pt>
                <c:pt idx="3">
                  <c:v>Online courses are just as good as traditional courses</c:v>
                </c:pt>
                <c:pt idx="4">
                  <c:v>I would consider a school I am not familiar with if another Hispanic recommended it</c:v>
                </c:pt>
                <c:pt idx="5">
                  <c:v>It is important that the higher education school I attend has a large Hispanic community/be a Hispanic Serving Institution (at least 25% of enrolled students are Hispanic)</c:v>
                </c:pt>
              </c:strCache>
            </c:strRef>
          </c:cat>
          <c:val>
            <c:numRef>
              <c:f>Sheet1!$B$2:$B$7</c:f>
              <c:numCache>
                <c:formatCode>0%</c:formatCode>
                <c:ptCount val="6"/>
                <c:pt idx="0">
                  <c:v>0.77419354838709697</c:v>
                </c:pt>
                <c:pt idx="1">
                  <c:v>0.68548387096774199</c:v>
                </c:pt>
                <c:pt idx="2">
                  <c:v>0.67741935483870996</c:v>
                </c:pt>
                <c:pt idx="3">
                  <c:v>0.54838709677419295</c:v>
                </c:pt>
                <c:pt idx="4">
                  <c:v>0.43548387096774199</c:v>
                </c:pt>
                <c:pt idx="5">
                  <c:v>0.34677419354838701</c:v>
                </c:pt>
              </c:numCache>
            </c:numRef>
          </c:val>
          <c:extLst>
            <c:ext xmlns:c16="http://schemas.microsoft.com/office/drawing/2014/chart" uri="{C3380CC4-5D6E-409C-BE32-E72D297353CC}">
              <c16:uniqueId val="{00000000-B368-450F-ADF2-B46751C01973}"/>
            </c:ext>
          </c:extLst>
        </c:ser>
        <c:ser>
          <c:idx val="1"/>
          <c:order val="1"/>
          <c:tx>
            <c:strRef>
              <c:f>Sheet1!$C$1</c:f>
              <c:strCache>
                <c:ptCount val="1"/>
                <c:pt idx="0">
                  <c:v>Neutral</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expect to be fully prepared to enter the workforce after graduating</c:v>
                </c:pt>
                <c:pt idx="1">
                  <c:v>There should be more access to trade schools and apprenticeship programs</c:v>
                </c:pt>
                <c:pt idx="2">
                  <c:v>Online courses are a good way to take courses I otherwise wouldn’t be able to attend in person</c:v>
                </c:pt>
                <c:pt idx="3">
                  <c:v>Online courses are just as good as traditional courses</c:v>
                </c:pt>
                <c:pt idx="4">
                  <c:v>I would consider a school I am not familiar with if another Hispanic recommended it</c:v>
                </c:pt>
                <c:pt idx="5">
                  <c:v>It is important that the higher education school I attend has a large Hispanic community/be a Hispanic Serving Institution (at least 25% of enrolled students are Hispanic)</c:v>
                </c:pt>
              </c:strCache>
            </c:strRef>
          </c:cat>
          <c:val>
            <c:numRef>
              <c:f>Sheet1!$C$2:$C$7</c:f>
              <c:numCache>
                <c:formatCode>0%</c:formatCode>
                <c:ptCount val="6"/>
                <c:pt idx="0">
                  <c:v>0.15322580645161299</c:v>
                </c:pt>
                <c:pt idx="1">
                  <c:v>0.25806451612903197</c:v>
                </c:pt>
                <c:pt idx="2">
                  <c:v>0.241935483870968</c:v>
                </c:pt>
                <c:pt idx="3">
                  <c:v>0.30645161290322598</c:v>
                </c:pt>
                <c:pt idx="4">
                  <c:v>0.34677419354838701</c:v>
                </c:pt>
                <c:pt idx="5">
                  <c:v>0.41935483870967699</c:v>
                </c:pt>
              </c:numCache>
            </c:numRef>
          </c:val>
          <c:extLst>
            <c:ext xmlns:c16="http://schemas.microsoft.com/office/drawing/2014/chart" uri="{C3380CC4-5D6E-409C-BE32-E72D297353CC}">
              <c16:uniqueId val="{00000001-B368-450F-ADF2-B46751C01973}"/>
            </c:ext>
          </c:extLst>
        </c:ser>
        <c:ser>
          <c:idx val="2"/>
          <c:order val="2"/>
          <c:tx>
            <c:strRef>
              <c:f>Sheet1!$D$1</c:f>
              <c:strCache>
                <c:ptCount val="1"/>
                <c:pt idx="0">
                  <c:v>Disagree</c:v>
                </c:pt>
              </c:strCache>
            </c:strRef>
          </c:tx>
          <c:spPr>
            <a:solidFill>
              <a:schemeClr val="accent3"/>
            </a:solidFill>
            <a:ln>
              <a:noFill/>
            </a:ln>
            <a:effectLst/>
          </c:spPr>
          <c:invertIfNegative val="0"/>
          <c:dLbls>
            <c:dLbl>
              <c:idx val="1"/>
              <c:layout>
                <c:manualLayout>
                  <c:x val="-1.0582010582010581E-2"/>
                  <c:y val="-4.529045266559318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30-4E12-ADE6-144F2776FCE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expect to be fully prepared to enter the workforce after graduating</c:v>
                </c:pt>
                <c:pt idx="1">
                  <c:v>There should be more access to trade schools and apprenticeship programs</c:v>
                </c:pt>
                <c:pt idx="2">
                  <c:v>Online courses are a good way to take courses I otherwise wouldn’t be able to attend in person</c:v>
                </c:pt>
                <c:pt idx="3">
                  <c:v>Online courses are just as good as traditional courses</c:v>
                </c:pt>
                <c:pt idx="4">
                  <c:v>I would consider a school I am not familiar with if another Hispanic recommended it</c:v>
                </c:pt>
                <c:pt idx="5">
                  <c:v>It is important that the higher education school I attend has a large Hispanic community/be a Hispanic Serving Institution (at least 25% of enrolled students are Hispanic)</c:v>
                </c:pt>
              </c:strCache>
            </c:strRef>
          </c:cat>
          <c:val>
            <c:numRef>
              <c:f>Sheet1!$D$2:$D$7</c:f>
              <c:numCache>
                <c:formatCode>0%</c:formatCode>
                <c:ptCount val="6"/>
                <c:pt idx="0">
                  <c:v>6.4516129032257993E-2</c:v>
                </c:pt>
                <c:pt idx="1">
                  <c:v>8.0645161290322596E-3</c:v>
                </c:pt>
                <c:pt idx="2">
                  <c:v>4.8387096774193498E-2</c:v>
                </c:pt>
                <c:pt idx="3">
                  <c:v>0.120967741935484</c:v>
                </c:pt>
                <c:pt idx="4">
                  <c:v>0.14516129032258099</c:v>
                </c:pt>
                <c:pt idx="5">
                  <c:v>0.19354838709677399</c:v>
                </c:pt>
              </c:numCache>
            </c:numRef>
          </c:val>
          <c:extLst>
            <c:ext xmlns:c16="http://schemas.microsoft.com/office/drawing/2014/chart" uri="{C3380CC4-5D6E-409C-BE32-E72D297353CC}">
              <c16:uniqueId val="{00000002-B368-450F-ADF2-B46751C01973}"/>
            </c:ext>
          </c:extLst>
        </c:ser>
        <c:ser>
          <c:idx val="3"/>
          <c:order val="3"/>
          <c:tx>
            <c:strRef>
              <c:f>Sheet1!$E$1</c:f>
              <c:strCache>
                <c:ptCount val="1"/>
                <c:pt idx="0">
                  <c:v>I don’t know/no opinion</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expect to be fully prepared to enter the workforce after graduating</c:v>
                </c:pt>
                <c:pt idx="1">
                  <c:v>There should be more access to trade schools and apprenticeship programs</c:v>
                </c:pt>
                <c:pt idx="2">
                  <c:v>Online courses are a good way to take courses I otherwise wouldn’t be able to attend in person</c:v>
                </c:pt>
                <c:pt idx="3">
                  <c:v>Online courses are just as good as traditional courses</c:v>
                </c:pt>
                <c:pt idx="4">
                  <c:v>I would consider a school I am not familiar with if another Hispanic recommended it</c:v>
                </c:pt>
                <c:pt idx="5">
                  <c:v>It is important that the higher education school I attend has a large Hispanic community/be a Hispanic Serving Institution (at least 25% of enrolled students are Hispanic)</c:v>
                </c:pt>
              </c:strCache>
            </c:strRef>
          </c:cat>
          <c:val>
            <c:numRef>
              <c:f>Sheet1!$E$2:$E$7</c:f>
              <c:numCache>
                <c:formatCode>0%</c:formatCode>
                <c:ptCount val="6"/>
                <c:pt idx="0">
                  <c:v>#N/A</c:v>
                </c:pt>
                <c:pt idx="1">
                  <c:v>#N/A</c:v>
                </c:pt>
                <c:pt idx="2">
                  <c:v>#N/A</c:v>
                </c:pt>
                <c:pt idx="3">
                  <c:v>#N/A</c:v>
                </c:pt>
                <c:pt idx="4">
                  <c:v>#N/A</c:v>
                </c:pt>
                <c:pt idx="5">
                  <c:v>#N/A</c:v>
                </c:pt>
              </c:numCache>
            </c:numRef>
          </c:val>
          <c:extLst>
            <c:ext xmlns:c16="http://schemas.microsoft.com/office/drawing/2014/chart" uri="{C3380CC4-5D6E-409C-BE32-E72D297353CC}">
              <c16:uniqueId val="{00000003-B368-450F-ADF2-B46751C01973}"/>
            </c:ext>
          </c:extLst>
        </c:ser>
        <c:dLbls>
          <c:dLblPos val="ctr"/>
          <c:showLegendKey val="0"/>
          <c:showVal val="1"/>
          <c:showCatName val="0"/>
          <c:showSerName val="0"/>
          <c:showPercent val="0"/>
          <c:showBubbleSize val="0"/>
        </c:dLbls>
        <c:gapWidth val="60"/>
        <c:overlap val="100"/>
        <c:axId val="1375429968"/>
        <c:axId val="1375432288"/>
      </c:barChart>
      <c:catAx>
        <c:axId val="13754299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 Century Gothic"/>
                <a:ea typeface="+mn-ea"/>
                <a:cs typeface="+mn-cs"/>
              </a:defRPr>
            </a:pPr>
            <a:endParaRPr lang="en-US"/>
          </a:p>
        </c:txPr>
        <c:crossAx val="1375432288"/>
        <c:crosses val="autoZero"/>
        <c:auto val="1"/>
        <c:lblAlgn val="ctr"/>
        <c:lblOffset val="100"/>
        <c:noMultiLvlLbl val="0"/>
      </c:catAx>
      <c:valAx>
        <c:axId val="1375432288"/>
        <c:scaling>
          <c:orientation val="minMax"/>
          <c:max val="1.1000000000000001"/>
          <c:min val="0"/>
        </c:scaling>
        <c:delete val="1"/>
        <c:axPos val="t"/>
        <c:numFmt formatCode="0%" sourceLinked="1"/>
        <c:majorTickMark val="out"/>
        <c:minorTickMark val="none"/>
        <c:tickLblPos val="nextTo"/>
        <c:crossAx val="1375429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527452918034398"/>
          <c:y val="0.128909470429587"/>
          <c:w val="0.50472547081965602"/>
          <c:h val="0.83202239272622303"/>
        </c:manualLayout>
      </c:layout>
      <c:barChart>
        <c:barDir val="bar"/>
        <c:grouping val="clustered"/>
        <c:varyColors val="0"/>
        <c:ser>
          <c:idx val="0"/>
          <c:order val="0"/>
          <c:tx>
            <c:strRef>
              <c:f>Sheet1!$B$1</c:f>
              <c:strCache>
                <c:ptCount val="1"/>
                <c:pt idx="0">
                  <c:v>Hispanic</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0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I know enough about my higher education options to make a good choice</c:v>
                </c:pt>
                <c:pt idx="1">
                  <c:v>The value of going to college is increasing</c:v>
                </c:pt>
                <c:pt idx="2">
                  <c:v>The cost of college is too much for me</c:v>
                </c:pt>
                <c:pt idx="3">
                  <c:v>The process of deciding what additional higher education I need is very difficult</c:v>
                </c:pt>
                <c:pt idx="4">
                  <c:v>People need to go to 4-year college to get a good job</c:v>
                </c:pt>
                <c:pt idx="5">
                  <c:v>It is easy to get more education after high school</c:v>
                </c:pt>
                <c:pt idx="6">
                  <c:v>The value of getting a higher education (beyond high school) degree online is high</c:v>
                </c:pt>
                <c:pt idx="7">
                  <c:v>The only valuable degrees at college are in science, technology, engineering and math (i.e., STEM)</c:v>
                </c:pt>
                <c:pt idx="8">
                  <c:v>The higher cost of going to a private college is worth it</c:v>
                </c:pt>
                <c:pt idx="9">
                  <c:v>The value of going to college is decreasing</c:v>
                </c:pt>
              </c:strCache>
            </c:strRef>
          </c:cat>
          <c:val>
            <c:numRef>
              <c:f>Sheet1!$B$2:$B$11</c:f>
              <c:numCache>
                <c:formatCode>0%</c:formatCode>
                <c:ptCount val="10"/>
                <c:pt idx="0">
                  <c:v>0.47499999999999998</c:v>
                </c:pt>
                <c:pt idx="1">
                  <c:v>0.57851239669421495</c:v>
                </c:pt>
                <c:pt idx="2">
                  <c:v>0.68032786885245899</c:v>
                </c:pt>
                <c:pt idx="3">
                  <c:v>0.61157024793388404</c:v>
                </c:pt>
                <c:pt idx="4">
                  <c:v>0.43801652892561999</c:v>
                </c:pt>
                <c:pt idx="5">
                  <c:v>0.50819672131147497</c:v>
                </c:pt>
                <c:pt idx="6">
                  <c:v>0.44915254237288099</c:v>
                </c:pt>
                <c:pt idx="7">
                  <c:v>0.40869565217391302</c:v>
                </c:pt>
                <c:pt idx="8">
                  <c:v>0.31858407079646001</c:v>
                </c:pt>
                <c:pt idx="9">
                  <c:v>0.33913043478260901</c:v>
                </c:pt>
              </c:numCache>
            </c:numRef>
          </c:val>
          <c:extLst>
            <c:ext xmlns:c16="http://schemas.microsoft.com/office/drawing/2014/chart" uri="{C3380CC4-5D6E-409C-BE32-E72D297353CC}">
              <c16:uniqueId val="{00000000-A9B5-4BAF-A1BF-2BF011A39DB4}"/>
            </c:ext>
          </c:extLst>
        </c:ser>
        <c:ser>
          <c:idx val="1"/>
          <c:order val="1"/>
          <c:tx>
            <c:strRef>
              <c:f>Sheet1!$C$1</c:f>
              <c:strCache>
                <c:ptCount val="1"/>
                <c:pt idx="0">
                  <c:v>Non-Hispanic</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000">
                    <a:solidFill>
                      <a:srgbClr val="00B05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I know enough about my higher education options to make a good choice</c:v>
                </c:pt>
                <c:pt idx="1">
                  <c:v>The value of going to college is increasing</c:v>
                </c:pt>
                <c:pt idx="2">
                  <c:v>The cost of college is too much for me</c:v>
                </c:pt>
                <c:pt idx="3">
                  <c:v>The process of deciding what additional higher education I need is very difficult</c:v>
                </c:pt>
                <c:pt idx="4">
                  <c:v>People need to go to 4-year college to get a good job</c:v>
                </c:pt>
                <c:pt idx="5">
                  <c:v>It is easy to get more education after high school</c:v>
                </c:pt>
                <c:pt idx="6">
                  <c:v>The value of getting a higher education (beyond high school) degree online is high</c:v>
                </c:pt>
                <c:pt idx="7">
                  <c:v>The only valuable degrees at college are in science, technology, engineering and math (i.e., STEM)</c:v>
                </c:pt>
                <c:pt idx="8">
                  <c:v>The higher cost of going to a private college is worth it</c:v>
                </c:pt>
                <c:pt idx="9">
                  <c:v>The value of going to college is decreasing</c:v>
                </c:pt>
              </c:strCache>
            </c:strRef>
          </c:cat>
          <c:val>
            <c:numRef>
              <c:f>Sheet1!$C$2:$C$11</c:f>
              <c:numCache>
                <c:formatCode>0%</c:formatCode>
                <c:ptCount val="10"/>
                <c:pt idx="0">
                  <c:v>0.67469879518072295</c:v>
                </c:pt>
                <c:pt idx="1">
                  <c:v>0.56790123456790098</c:v>
                </c:pt>
                <c:pt idx="2">
                  <c:v>0.68235294117647105</c:v>
                </c:pt>
                <c:pt idx="3">
                  <c:v>0.53571428571428603</c:v>
                </c:pt>
                <c:pt idx="4">
                  <c:v>0.41463414634146301</c:v>
                </c:pt>
                <c:pt idx="5">
                  <c:v>0.48235294117647098</c:v>
                </c:pt>
                <c:pt idx="6">
                  <c:v>0.6</c:v>
                </c:pt>
                <c:pt idx="7">
                  <c:v>0.43373493975903599</c:v>
                </c:pt>
                <c:pt idx="8">
                  <c:v>0.24390243902438999</c:v>
                </c:pt>
                <c:pt idx="9">
                  <c:v>0.32926829268292701</c:v>
                </c:pt>
              </c:numCache>
            </c:numRef>
          </c:val>
          <c:extLst>
            <c:ext xmlns:c16="http://schemas.microsoft.com/office/drawing/2014/chart" uri="{C3380CC4-5D6E-409C-BE32-E72D297353CC}">
              <c16:uniqueId val="{00000001-A9B5-4BAF-A1BF-2BF011A39DB4}"/>
            </c:ext>
          </c:extLst>
        </c:ser>
        <c:dLbls>
          <c:showLegendKey val="0"/>
          <c:showVal val="0"/>
          <c:showCatName val="0"/>
          <c:showSerName val="0"/>
          <c:showPercent val="0"/>
          <c:showBubbleSize val="0"/>
        </c:dLbls>
        <c:gapWidth val="150"/>
        <c:axId val="1519339008"/>
        <c:axId val="1519153680"/>
      </c:barChart>
      <c:catAx>
        <c:axId val="1519339008"/>
        <c:scaling>
          <c:orientation val="maxMin"/>
        </c:scaling>
        <c:delete val="0"/>
        <c:axPos val="l"/>
        <c:numFmt formatCode="General" sourceLinked="0"/>
        <c:majorTickMark val="out"/>
        <c:minorTickMark val="none"/>
        <c:tickLblPos val="nextTo"/>
        <c:txPr>
          <a:bodyPr/>
          <a:lstStyle/>
          <a:p>
            <a:pPr>
              <a:defRPr sz="900">
                <a:latin typeface="Calibri Light" panose="020F0302020204030204" pitchFamily="34" charset="0"/>
              </a:defRPr>
            </a:pPr>
            <a:endParaRPr lang="en-US"/>
          </a:p>
        </c:txPr>
        <c:crossAx val="1519153680"/>
        <c:crosses val="autoZero"/>
        <c:auto val="1"/>
        <c:lblAlgn val="ctr"/>
        <c:lblOffset val="100"/>
        <c:noMultiLvlLbl val="0"/>
      </c:catAx>
      <c:valAx>
        <c:axId val="1519153680"/>
        <c:scaling>
          <c:orientation val="minMax"/>
          <c:max val="0.9"/>
        </c:scaling>
        <c:delete val="1"/>
        <c:axPos val="t"/>
        <c:numFmt formatCode="0%" sourceLinked="1"/>
        <c:majorTickMark val="out"/>
        <c:minorTickMark val="none"/>
        <c:tickLblPos val="nextTo"/>
        <c:crossAx val="1519339008"/>
        <c:crosses val="autoZero"/>
        <c:crossBetween val="between"/>
      </c:valAx>
    </c:plotArea>
    <c:legend>
      <c:legendPos val="t"/>
      <c:layout>
        <c:manualLayout>
          <c:xMode val="edge"/>
          <c:yMode val="edge"/>
          <c:x val="0.71915910224524005"/>
          <c:y val="0.834637468944047"/>
          <c:w val="0.278256034201945"/>
          <c:h val="6.497979195727729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Anticipated Starting Salary</a:t>
            </a:r>
            <a:r>
              <a:rPr lang="en-US" sz="1000" u="none" baseline="0" dirty="0">
                <a:solidFill>
                  <a:schemeClr val="tx1"/>
                </a:solidFill>
                <a:latin typeface=" Century Gothic"/>
              </a:rPr>
              <a:t> After College</a:t>
            </a:r>
            <a:endParaRPr lang="en-US" sz="1000" u="none" dirty="0">
              <a:solidFill>
                <a:schemeClr val="tx1"/>
              </a:solidFill>
              <a:latin typeface=" Century Gothic"/>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73839644915514902"/>
          <c:h val="0.68794371067904003"/>
        </c:manualLayout>
      </c:layout>
      <c:barChart>
        <c:barDir val="col"/>
        <c:grouping val="percentStacked"/>
        <c:varyColors val="0"/>
        <c:ser>
          <c:idx val="0"/>
          <c:order val="0"/>
          <c:tx>
            <c:strRef>
              <c:f>Sheet1!$A$2</c:f>
              <c:strCache>
                <c:ptCount val="1"/>
                <c:pt idx="0">
                  <c:v>Less than $35,000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Sheet1!$B$2:$E$2</c:f>
              <c:numCache>
                <c:formatCode>0%</c:formatCode>
                <c:ptCount val="4"/>
                <c:pt idx="0">
                  <c:v>0.41</c:v>
                </c:pt>
                <c:pt idx="1">
                  <c:v>0.38</c:v>
                </c:pt>
                <c:pt idx="2">
                  <c:v>0.16</c:v>
                </c:pt>
                <c:pt idx="3">
                  <c:v>0.16</c:v>
                </c:pt>
              </c:numCache>
            </c:numRef>
          </c:val>
          <c:extLst>
            <c:ext xmlns:c16="http://schemas.microsoft.com/office/drawing/2014/chart" uri="{C3380CC4-5D6E-409C-BE32-E72D297353CC}">
              <c16:uniqueId val="{00000000-D256-4758-AB2D-BD6785EDAE1A}"/>
            </c:ext>
          </c:extLst>
        </c:ser>
        <c:ser>
          <c:idx val="1"/>
          <c:order val="1"/>
          <c:tx>
            <c:strRef>
              <c:f>Sheet1!$A$3</c:f>
              <c:strCache>
                <c:ptCount val="1"/>
                <c:pt idx="0">
                  <c:v>$35,000-$54,999</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Sheet1!$B$3:$E$3</c:f>
              <c:numCache>
                <c:formatCode>0%</c:formatCode>
                <c:ptCount val="4"/>
                <c:pt idx="0">
                  <c:v>0.35</c:v>
                </c:pt>
                <c:pt idx="1">
                  <c:v>0.31</c:v>
                </c:pt>
                <c:pt idx="2">
                  <c:v>0.28999999999999998</c:v>
                </c:pt>
                <c:pt idx="3">
                  <c:v>0.33</c:v>
                </c:pt>
              </c:numCache>
            </c:numRef>
          </c:val>
          <c:extLst>
            <c:ext xmlns:c16="http://schemas.microsoft.com/office/drawing/2014/chart" uri="{C3380CC4-5D6E-409C-BE32-E72D297353CC}">
              <c16:uniqueId val="{00000001-D256-4758-AB2D-BD6785EDAE1A}"/>
            </c:ext>
          </c:extLst>
        </c:ser>
        <c:ser>
          <c:idx val="2"/>
          <c:order val="2"/>
          <c:tx>
            <c:strRef>
              <c:f>Sheet1!$A$4</c:f>
              <c:strCache>
                <c:ptCount val="1"/>
                <c:pt idx="0">
                  <c:v>$55,000-$64,999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Sheet1!$B$4:$E$4</c:f>
              <c:numCache>
                <c:formatCode>0%</c:formatCode>
                <c:ptCount val="4"/>
                <c:pt idx="0">
                  <c:v>0.1048387096774194</c:v>
                </c:pt>
                <c:pt idx="1">
                  <c:v>0.1460674157303371</c:v>
                </c:pt>
                <c:pt idx="2">
                  <c:v>0.11888111888111889</c:v>
                </c:pt>
                <c:pt idx="3">
                  <c:v>0.13675213675213679</c:v>
                </c:pt>
              </c:numCache>
            </c:numRef>
          </c:val>
          <c:extLst>
            <c:ext xmlns:c16="http://schemas.microsoft.com/office/drawing/2014/chart" uri="{C3380CC4-5D6E-409C-BE32-E72D297353CC}">
              <c16:uniqueId val="{00000002-D256-4758-AB2D-BD6785EDAE1A}"/>
            </c:ext>
          </c:extLst>
        </c:ser>
        <c:ser>
          <c:idx val="3"/>
          <c:order val="3"/>
          <c:tx>
            <c:strRef>
              <c:f>Sheet1!$A$5</c:f>
              <c:strCache>
                <c:ptCount val="1"/>
                <c:pt idx="0">
                  <c:v>$65,000-$74,999</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Sheet1!$B$5:$E$5</c:f>
              <c:numCache>
                <c:formatCode>0%</c:formatCode>
                <c:ptCount val="4"/>
                <c:pt idx="0">
                  <c:v>7.2580645161290328E-2</c:v>
                </c:pt>
                <c:pt idx="1">
                  <c:v>7.8651685393258425E-2</c:v>
                </c:pt>
                <c:pt idx="2">
                  <c:v>0.11888111888111889</c:v>
                </c:pt>
                <c:pt idx="3">
                  <c:v>0.1153846153846154</c:v>
                </c:pt>
              </c:numCache>
            </c:numRef>
          </c:val>
          <c:extLst>
            <c:ext xmlns:c16="http://schemas.microsoft.com/office/drawing/2014/chart" uri="{C3380CC4-5D6E-409C-BE32-E72D297353CC}">
              <c16:uniqueId val="{00000003-D256-4758-AB2D-BD6785EDAE1A}"/>
            </c:ext>
          </c:extLst>
        </c:ser>
        <c:ser>
          <c:idx val="4"/>
          <c:order val="4"/>
          <c:tx>
            <c:strRef>
              <c:f>Sheet1!$A$6</c:f>
              <c:strCache>
                <c:ptCount val="1"/>
                <c:pt idx="0">
                  <c:v>$75,000-$99,999</c:v>
                </c:pt>
              </c:strCache>
            </c:strRef>
          </c:tx>
          <c:spPr>
            <a:solidFill>
              <a:schemeClr val="accent4">
                <a:lumMod val="60000"/>
              </a:schemeClr>
            </a:solidFill>
            <a:ln>
              <a:noFill/>
            </a:ln>
            <a:effectLst/>
          </c:spPr>
          <c:invertIfNegative val="0"/>
          <c:dLbls>
            <c:dLbl>
              <c:idx val="0"/>
              <c:layout>
                <c:manualLayout>
                  <c:x val="7.9453010113467518E-2"/>
                  <c:y val="1.154434558862073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lumMod val="50000"/>
                        </a:schemeClr>
                      </a:solidFill>
                      <a:latin typeface=" Century Gothic"/>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1C-4734-A80D-F1EA2B7A687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Sheet1!$B$6:$E$6</c:f>
              <c:numCache>
                <c:formatCode>0%</c:formatCode>
                <c:ptCount val="4"/>
                <c:pt idx="0">
                  <c:v>2.419354838709677E-2</c:v>
                </c:pt>
                <c:pt idx="1">
                  <c:v>3.3707865168539318E-2</c:v>
                </c:pt>
                <c:pt idx="2">
                  <c:v>9.7902097902097904E-2</c:v>
                </c:pt>
                <c:pt idx="3">
                  <c:v>0.1068376068376068</c:v>
                </c:pt>
              </c:numCache>
            </c:numRef>
          </c:val>
          <c:extLst>
            <c:ext xmlns:c16="http://schemas.microsoft.com/office/drawing/2014/chart" uri="{C3380CC4-5D6E-409C-BE32-E72D297353CC}">
              <c16:uniqueId val="{00000004-D256-4758-AB2D-BD6785EDAE1A}"/>
            </c:ext>
          </c:extLst>
        </c:ser>
        <c:ser>
          <c:idx val="5"/>
          <c:order val="5"/>
          <c:tx>
            <c:strRef>
              <c:f>Sheet1!$A$7</c:f>
              <c:strCache>
                <c:ptCount val="1"/>
                <c:pt idx="0">
                  <c:v>Over $100,000</c:v>
                </c:pt>
              </c:strCache>
            </c:strRef>
          </c:tx>
          <c:spPr>
            <a:solidFill>
              <a:schemeClr val="accent6">
                <a:lumMod val="60000"/>
              </a:schemeClr>
            </a:solidFill>
            <a:ln>
              <a:noFill/>
            </a:ln>
            <a:effectLst/>
          </c:spPr>
          <c:invertIfNegative val="0"/>
          <c:dLbls>
            <c:dLbl>
              <c:idx val="0"/>
              <c:layout>
                <c:manualLayout>
                  <c:x val="6.5960989528161706E-2"/>
                  <c:y val="-1.9240575981034548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lumMod val="50000"/>
                        </a:schemeClr>
                      </a:solidFill>
                      <a:latin typeface=" Century Gothic"/>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1C-4734-A80D-F1EA2B7A6878}"/>
                </c:ext>
              </c:extLst>
            </c:dLbl>
            <c:dLbl>
              <c:idx val="1"/>
              <c:layout>
                <c:manualLayout>
                  <c:x val="7.3456556519998287E-2"/>
                  <c:y val="-7.6962303924138194E-3"/>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lumMod val="50000"/>
                        </a:schemeClr>
                      </a:solidFill>
                      <a:latin typeface=" Century Gothic"/>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A1C-4734-A80D-F1EA2B7A687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lumMod val="95000"/>
                      </a:schemeClr>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Sheet1!$B$7:$E$7</c:f>
              <c:numCache>
                <c:formatCode>0%</c:formatCode>
                <c:ptCount val="4"/>
                <c:pt idx="0">
                  <c:v>0.03</c:v>
                </c:pt>
                <c:pt idx="1">
                  <c:v>0.04</c:v>
                </c:pt>
                <c:pt idx="2">
                  <c:v>0.21</c:v>
                </c:pt>
                <c:pt idx="3">
                  <c:v>0.15</c:v>
                </c:pt>
              </c:numCache>
            </c:numRef>
          </c:val>
          <c:extLst>
            <c:ext xmlns:c16="http://schemas.microsoft.com/office/drawing/2014/chart" uri="{C3380CC4-5D6E-409C-BE32-E72D297353CC}">
              <c16:uniqueId val="{00000005-D256-4758-AB2D-BD6785EDAE1A}"/>
            </c:ext>
          </c:extLst>
        </c:ser>
        <c:dLbls>
          <c:dLblPos val="ctr"/>
          <c:showLegendKey val="0"/>
          <c:showVal val="1"/>
          <c:showCatName val="0"/>
          <c:showSerName val="0"/>
          <c:showPercent val="0"/>
          <c:showBubbleSize val="0"/>
        </c:dLbls>
        <c:gapWidth val="92"/>
        <c:overlap val="100"/>
        <c:axId val="1524136640"/>
        <c:axId val="1524114432"/>
      </c:barChart>
      <c:catAx>
        <c:axId val="152413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24114432"/>
        <c:crosses val="autoZero"/>
        <c:auto val="1"/>
        <c:lblAlgn val="ctr"/>
        <c:lblOffset val="100"/>
        <c:noMultiLvlLbl val="0"/>
      </c:catAx>
      <c:valAx>
        <c:axId val="1524114432"/>
        <c:scaling>
          <c:orientation val="minMax"/>
        </c:scaling>
        <c:delete val="1"/>
        <c:axPos val="l"/>
        <c:numFmt formatCode="0%" sourceLinked="1"/>
        <c:majorTickMark val="out"/>
        <c:minorTickMark val="none"/>
        <c:tickLblPos val="nextTo"/>
        <c:crossAx val="1524136640"/>
        <c:crosses val="autoZero"/>
        <c:crossBetween val="between"/>
      </c:valAx>
      <c:spPr>
        <a:noFill/>
        <a:ln>
          <a:noFill/>
        </a:ln>
        <a:effectLst/>
      </c:spPr>
    </c:plotArea>
    <c:legend>
      <c:legendPos val="r"/>
      <c:layout>
        <c:manualLayout>
          <c:xMode val="edge"/>
          <c:yMode val="edge"/>
          <c:x val="0.766879603724128"/>
          <c:y val="0.16605895984307201"/>
          <c:w val="0.13502467162924353"/>
          <c:h val="0.4175108027501600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Well</c:v>
                </c:pt>
              </c:strCache>
            </c:strRef>
          </c:tx>
          <c:spPr>
            <a:solidFill>
              <a:schemeClr val="accent4">
                <a:lumMod val="75000"/>
              </a:schemeClr>
            </a:solidFill>
            <a:ln>
              <a:noFill/>
            </a:ln>
            <a:effectLst/>
          </c:spPr>
          <c:invertIfNegative val="0"/>
          <c:cat>
            <c:numRef>
              <c:f>Sheet1!$A$2:$A$12</c:f>
              <c:numCache>
                <c:formatCode>General</c:formatCode>
                <c:ptCount val="11"/>
              </c:numCache>
            </c:numRef>
          </c:cat>
          <c:val>
            <c:numRef>
              <c:f>Sheet1!$B$2:$B$12</c:f>
              <c:numCache>
                <c:formatCode>General</c:formatCode>
                <c:ptCount val="11"/>
              </c:numCache>
            </c:numRef>
          </c:val>
          <c:extLst>
            <c:ext xmlns:c16="http://schemas.microsoft.com/office/drawing/2014/chart" uri="{C3380CC4-5D6E-409C-BE32-E72D297353CC}">
              <c16:uniqueId val="{00000000-2CC4-497E-B2F8-8D774B93507D}"/>
            </c:ext>
          </c:extLst>
        </c:ser>
        <c:ser>
          <c:idx val="1"/>
          <c:order val="1"/>
          <c:tx>
            <c:strRef>
              <c:f>Sheet1!$C$1</c:f>
              <c:strCache>
                <c:ptCount val="1"/>
                <c:pt idx="0">
                  <c:v>Neutral</c:v>
                </c:pt>
              </c:strCache>
            </c:strRef>
          </c:tx>
          <c:spPr>
            <a:solidFill>
              <a:schemeClr val="bg2">
                <a:lumMod val="60000"/>
                <a:lumOff val="40000"/>
              </a:schemeClr>
            </a:solidFill>
            <a:ln>
              <a:noFill/>
            </a:ln>
            <a:effectLst/>
          </c:spPr>
          <c:invertIfNegative val="0"/>
          <c:cat>
            <c:numRef>
              <c:f>Sheet1!$A$2:$A$12</c:f>
              <c:numCache>
                <c:formatCode>General</c:formatCode>
                <c:ptCount val="11"/>
              </c:numCache>
            </c:numRef>
          </c:cat>
          <c:val>
            <c:numRef>
              <c:f>Sheet1!$C$2:$C$12</c:f>
              <c:numCache>
                <c:formatCode>General</c:formatCode>
                <c:ptCount val="11"/>
              </c:numCache>
            </c:numRef>
          </c:val>
          <c:extLst>
            <c:ext xmlns:c16="http://schemas.microsoft.com/office/drawing/2014/chart" uri="{C3380CC4-5D6E-409C-BE32-E72D297353CC}">
              <c16:uniqueId val="{00000001-2CC4-497E-B2F8-8D774B93507D}"/>
            </c:ext>
          </c:extLst>
        </c:ser>
        <c:ser>
          <c:idx val="2"/>
          <c:order val="2"/>
          <c:tx>
            <c:strRef>
              <c:f>Sheet1!$D$1</c:f>
              <c:strCache>
                <c:ptCount val="1"/>
                <c:pt idx="0">
                  <c:v>Poorly</c:v>
                </c:pt>
              </c:strCache>
            </c:strRef>
          </c:tx>
          <c:spPr>
            <a:solidFill>
              <a:schemeClr val="accent3"/>
            </a:solidFill>
            <a:ln>
              <a:noFill/>
            </a:ln>
            <a:effectLst/>
          </c:spPr>
          <c:invertIfNegative val="0"/>
          <c:cat>
            <c:numRef>
              <c:f>Sheet1!$A$2:$A$12</c:f>
              <c:numCache>
                <c:formatCode>General</c:formatCode>
                <c:ptCount val="11"/>
              </c:numCache>
            </c:numRef>
          </c:cat>
          <c:val>
            <c:numRef>
              <c:f>Sheet1!$D$2:$D$12</c:f>
              <c:numCache>
                <c:formatCode>General</c:formatCode>
                <c:ptCount val="11"/>
              </c:numCache>
            </c:numRef>
          </c:val>
          <c:extLst>
            <c:ext xmlns:c16="http://schemas.microsoft.com/office/drawing/2014/chart" uri="{C3380CC4-5D6E-409C-BE32-E72D297353CC}">
              <c16:uniqueId val="{00000002-2CC4-497E-B2F8-8D774B93507D}"/>
            </c:ext>
          </c:extLst>
        </c:ser>
        <c:dLbls>
          <c:showLegendKey val="0"/>
          <c:showVal val="0"/>
          <c:showCatName val="0"/>
          <c:showSerName val="0"/>
          <c:showPercent val="0"/>
          <c:showBubbleSize val="0"/>
        </c:dLbls>
        <c:gapWidth val="92"/>
        <c:overlap val="100"/>
        <c:axId val="1375594368"/>
        <c:axId val="1375463856"/>
      </c:barChart>
      <c:catAx>
        <c:axId val="1375594368"/>
        <c:scaling>
          <c:orientation val="maxMin"/>
        </c:scaling>
        <c:delete val="1"/>
        <c:axPos val="l"/>
        <c:numFmt formatCode="General" sourceLinked="1"/>
        <c:majorTickMark val="none"/>
        <c:minorTickMark val="none"/>
        <c:tickLblPos val="nextTo"/>
        <c:crossAx val="1375463856"/>
        <c:crosses val="autoZero"/>
        <c:auto val="1"/>
        <c:lblAlgn val="ctr"/>
        <c:lblOffset val="100"/>
        <c:noMultiLvlLbl val="0"/>
      </c:catAx>
      <c:valAx>
        <c:axId val="1375463856"/>
        <c:scaling>
          <c:orientation val="minMax"/>
        </c:scaling>
        <c:delete val="1"/>
        <c:axPos val="t"/>
        <c:numFmt formatCode="General" sourceLinked="1"/>
        <c:majorTickMark val="none"/>
        <c:minorTickMark val="none"/>
        <c:tickLblPos val="nextTo"/>
        <c:crossAx val="1375594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 Century Gothic"/>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200" u="sng" dirty="0">
                <a:solidFill>
                  <a:schemeClr val="tx1"/>
                </a:solidFill>
                <a:latin typeface=" Century Gothic"/>
              </a:rPr>
              <a:t>Hispanic</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Well</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California State University System</c:v>
                </c:pt>
                <c:pt idx="1">
                  <c:v>University of California System</c:v>
                </c:pt>
                <c:pt idx="2">
                  <c:v>California Community Colleges</c:v>
                </c:pt>
                <c:pt idx="3">
                  <c:v>Private Colleges</c:v>
                </c:pt>
                <c:pt idx="4">
                  <c:v>Trade schools</c:v>
                </c:pt>
                <c:pt idx="5">
                  <c:v>Online colleges</c:v>
                </c:pt>
              </c:strCache>
            </c:strRef>
          </c:cat>
          <c:val>
            <c:numRef>
              <c:f>Sheet1!$B$2:$B$7</c:f>
              <c:numCache>
                <c:formatCode>0%</c:formatCode>
                <c:ptCount val="6"/>
                <c:pt idx="0">
                  <c:v>0.68548387096774199</c:v>
                </c:pt>
                <c:pt idx="1">
                  <c:v>0.64516129032258096</c:v>
                </c:pt>
                <c:pt idx="2">
                  <c:v>0.532258064516129</c:v>
                </c:pt>
                <c:pt idx="3">
                  <c:v>0.58064516129032295</c:v>
                </c:pt>
                <c:pt idx="4">
                  <c:v>0.45161290322580599</c:v>
                </c:pt>
                <c:pt idx="5">
                  <c:v>0.41935483870967699</c:v>
                </c:pt>
              </c:numCache>
            </c:numRef>
          </c:val>
          <c:extLst>
            <c:ext xmlns:c16="http://schemas.microsoft.com/office/drawing/2014/chart" uri="{C3380CC4-5D6E-409C-BE32-E72D297353CC}">
              <c16:uniqueId val="{00000000-0558-48F6-9957-5975D8578D06}"/>
            </c:ext>
          </c:extLst>
        </c:ser>
        <c:ser>
          <c:idx val="1"/>
          <c:order val="1"/>
          <c:tx>
            <c:strRef>
              <c:f>Sheet1!$C$1</c:f>
              <c:strCache>
                <c:ptCount val="1"/>
                <c:pt idx="0">
                  <c:v>Neutral</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California State University System</c:v>
                </c:pt>
                <c:pt idx="1">
                  <c:v>University of California System</c:v>
                </c:pt>
                <c:pt idx="2">
                  <c:v>California Community Colleges</c:v>
                </c:pt>
                <c:pt idx="3">
                  <c:v>Private Colleges</c:v>
                </c:pt>
                <c:pt idx="4">
                  <c:v>Trade schools</c:v>
                </c:pt>
                <c:pt idx="5">
                  <c:v>Online colleges</c:v>
                </c:pt>
              </c:strCache>
            </c:strRef>
          </c:cat>
          <c:val>
            <c:numRef>
              <c:f>Sheet1!$C$2:$C$7</c:f>
              <c:numCache>
                <c:formatCode>0%</c:formatCode>
                <c:ptCount val="6"/>
                <c:pt idx="0">
                  <c:v>0.233870967741935</c:v>
                </c:pt>
                <c:pt idx="1">
                  <c:v>0.266129032258064</c:v>
                </c:pt>
                <c:pt idx="2">
                  <c:v>0.37096774193548399</c:v>
                </c:pt>
                <c:pt idx="3">
                  <c:v>0.34677419354838701</c:v>
                </c:pt>
                <c:pt idx="4">
                  <c:v>0.41129032258064502</c:v>
                </c:pt>
                <c:pt idx="5">
                  <c:v>0.45161290322580599</c:v>
                </c:pt>
              </c:numCache>
            </c:numRef>
          </c:val>
          <c:extLst>
            <c:ext xmlns:c16="http://schemas.microsoft.com/office/drawing/2014/chart" uri="{C3380CC4-5D6E-409C-BE32-E72D297353CC}">
              <c16:uniqueId val="{00000001-0558-48F6-9957-5975D8578D06}"/>
            </c:ext>
          </c:extLst>
        </c:ser>
        <c:ser>
          <c:idx val="2"/>
          <c:order val="2"/>
          <c:tx>
            <c:strRef>
              <c:f>Sheet1!$D$1</c:f>
              <c:strCache>
                <c:ptCount val="1"/>
                <c:pt idx="0">
                  <c:v>Poorly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California State University System</c:v>
                </c:pt>
                <c:pt idx="1">
                  <c:v>University of California System</c:v>
                </c:pt>
                <c:pt idx="2">
                  <c:v>California Community Colleges</c:v>
                </c:pt>
                <c:pt idx="3">
                  <c:v>Private Colleges</c:v>
                </c:pt>
                <c:pt idx="4">
                  <c:v>Trade schools</c:v>
                </c:pt>
                <c:pt idx="5">
                  <c:v>Online colleges</c:v>
                </c:pt>
              </c:strCache>
            </c:strRef>
          </c:cat>
          <c:val>
            <c:numRef>
              <c:f>Sheet1!$D$2:$D$7</c:f>
              <c:numCache>
                <c:formatCode>0%</c:formatCode>
                <c:ptCount val="6"/>
                <c:pt idx="0">
                  <c:v>8.0645161290322606E-2</c:v>
                </c:pt>
                <c:pt idx="1">
                  <c:v>8.8709677419354802E-2</c:v>
                </c:pt>
                <c:pt idx="2">
                  <c:v>9.6774193548387094E-2</c:v>
                </c:pt>
                <c:pt idx="3">
                  <c:v>7.25806451612903E-2</c:v>
                </c:pt>
                <c:pt idx="4">
                  <c:v>0.13709677419354799</c:v>
                </c:pt>
                <c:pt idx="5">
                  <c:v>0.12903225806451599</c:v>
                </c:pt>
              </c:numCache>
            </c:numRef>
          </c:val>
          <c:extLst>
            <c:ext xmlns:c16="http://schemas.microsoft.com/office/drawing/2014/chart" uri="{C3380CC4-5D6E-409C-BE32-E72D297353CC}">
              <c16:uniqueId val="{00000002-0558-48F6-9957-5975D8578D06}"/>
            </c:ext>
          </c:extLst>
        </c:ser>
        <c:dLbls>
          <c:dLblPos val="ctr"/>
          <c:showLegendKey val="0"/>
          <c:showVal val="1"/>
          <c:showCatName val="0"/>
          <c:showSerName val="0"/>
          <c:showPercent val="0"/>
          <c:showBubbleSize val="0"/>
        </c:dLbls>
        <c:gapWidth val="92"/>
        <c:overlap val="100"/>
        <c:axId val="1568869072"/>
        <c:axId val="1568871632"/>
      </c:barChart>
      <c:catAx>
        <c:axId val="15688690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68871632"/>
        <c:crosses val="autoZero"/>
        <c:auto val="1"/>
        <c:lblAlgn val="ctr"/>
        <c:lblOffset val="100"/>
        <c:noMultiLvlLbl val="0"/>
      </c:catAx>
      <c:valAx>
        <c:axId val="1568871632"/>
        <c:scaling>
          <c:orientation val="minMax"/>
        </c:scaling>
        <c:delete val="1"/>
        <c:axPos val="t"/>
        <c:numFmt formatCode="0%" sourceLinked="1"/>
        <c:majorTickMark val="none"/>
        <c:minorTickMark val="none"/>
        <c:tickLblPos val="nextTo"/>
        <c:crossAx val="1568869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200" u="sng" dirty="0">
                <a:solidFill>
                  <a:schemeClr val="tx1"/>
                </a:solidFill>
                <a:latin typeface=" Century Gothic"/>
              </a:rPr>
              <a:t>Non-Hispanic</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Well</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California State University System</c:v>
                </c:pt>
                <c:pt idx="1">
                  <c:v>University of California System</c:v>
                </c:pt>
                <c:pt idx="2">
                  <c:v>California Community Colleges</c:v>
                </c:pt>
                <c:pt idx="3">
                  <c:v>Private Colleges</c:v>
                </c:pt>
                <c:pt idx="4">
                  <c:v>Trade schools</c:v>
                </c:pt>
                <c:pt idx="5">
                  <c:v>Online colleges</c:v>
                </c:pt>
              </c:strCache>
            </c:strRef>
          </c:cat>
          <c:val>
            <c:numRef>
              <c:f>Sheet1!$B$2:$B$7</c:f>
              <c:numCache>
                <c:formatCode>0%</c:formatCode>
                <c:ptCount val="6"/>
                <c:pt idx="0">
                  <c:v>0.58426966292134797</c:v>
                </c:pt>
                <c:pt idx="1">
                  <c:v>0.62921348314606695</c:v>
                </c:pt>
                <c:pt idx="2">
                  <c:v>0.51685393258427004</c:v>
                </c:pt>
                <c:pt idx="3">
                  <c:v>0.58426966292134797</c:v>
                </c:pt>
                <c:pt idx="4">
                  <c:v>0.52808988764044895</c:v>
                </c:pt>
                <c:pt idx="5">
                  <c:v>0.426966292134831</c:v>
                </c:pt>
              </c:numCache>
            </c:numRef>
          </c:val>
          <c:extLst>
            <c:ext xmlns:c16="http://schemas.microsoft.com/office/drawing/2014/chart" uri="{C3380CC4-5D6E-409C-BE32-E72D297353CC}">
              <c16:uniqueId val="{00000000-6351-4E20-8D3E-26DE15EB1154}"/>
            </c:ext>
          </c:extLst>
        </c:ser>
        <c:ser>
          <c:idx val="1"/>
          <c:order val="1"/>
          <c:tx>
            <c:strRef>
              <c:f>Sheet1!$C$1</c:f>
              <c:strCache>
                <c:ptCount val="1"/>
                <c:pt idx="0">
                  <c:v>Neutral</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California State University System</c:v>
                </c:pt>
                <c:pt idx="1">
                  <c:v>University of California System</c:v>
                </c:pt>
                <c:pt idx="2">
                  <c:v>California Community Colleges</c:v>
                </c:pt>
                <c:pt idx="3">
                  <c:v>Private Colleges</c:v>
                </c:pt>
                <c:pt idx="4">
                  <c:v>Trade schools</c:v>
                </c:pt>
                <c:pt idx="5">
                  <c:v>Online colleges</c:v>
                </c:pt>
              </c:strCache>
            </c:strRef>
          </c:cat>
          <c:val>
            <c:numRef>
              <c:f>Sheet1!$C$2:$C$7</c:f>
              <c:numCache>
                <c:formatCode>0%</c:formatCode>
                <c:ptCount val="6"/>
                <c:pt idx="0">
                  <c:v>0.33707865168539303</c:v>
                </c:pt>
                <c:pt idx="1">
                  <c:v>0.28089887640449401</c:v>
                </c:pt>
                <c:pt idx="2">
                  <c:v>0.38202247191011202</c:v>
                </c:pt>
                <c:pt idx="3">
                  <c:v>0.28089887640449401</c:v>
                </c:pt>
                <c:pt idx="4">
                  <c:v>0.325842696629213</c:v>
                </c:pt>
                <c:pt idx="5">
                  <c:v>0.40449438202247201</c:v>
                </c:pt>
              </c:numCache>
            </c:numRef>
          </c:val>
          <c:extLst>
            <c:ext xmlns:c16="http://schemas.microsoft.com/office/drawing/2014/chart" uri="{C3380CC4-5D6E-409C-BE32-E72D297353CC}">
              <c16:uniqueId val="{00000001-6351-4E20-8D3E-26DE15EB1154}"/>
            </c:ext>
          </c:extLst>
        </c:ser>
        <c:ser>
          <c:idx val="2"/>
          <c:order val="2"/>
          <c:tx>
            <c:strRef>
              <c:f>Sheet1!$D$1</c:f>
              <c:strCache>
                <c:ptCount val="1"/>
                <c:pt idx="0">
                  <c:v>Poorly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California State University System</c:v>
                </c:pt>
                <c:pt idx="1">
                  <c:v>University of California System</c:v>
                </c:pt>
                <c:pt idx="2">
                  <c:v>California Community Colleges</c:v>
                </c:pt>
                <c:pt idx="3">
                  <c:v>Private Colleges</c:v>
                </c:pt>
                <c:pt idx="4">
                  <c:v>Trade schools</c:v>
                </c:pt>
                <c:pt idx="5">
                  <c:v>Online colleges</c:v>
                </c:pt>
              </c:strCache>
            </c:strRef>
          </c:cat>
          <c:val>
            <c:numRef>
              <c:f>Sheet1!$D$2:$D$7</c:f>
              <c:numCache>
                <c:formatCode>0%</c:formatCode>
                <c:ptCount val="6"/>
                <c:pt idx="0">
                  <c:v>7.8651685393258397E-2</c:v>
                </c:pt>
                <c:pt idx="1">
                  <c:v>8.98876404494382E-2</c:v>
                </c:pt>
                <c:pt idx="2">
                  <c:v>0.101123595505618</c:v>
                </c:pt>
                <c:pt idx="3">
                  <c:v>0.13483146067415699</c:v>
                </c:pt>
                <c:pt idx="4">
                  <c:v>0.14606741573033699</c:v>
                </c:pt>
                <c:pt idx="5">
                  <c:v>0.16853932584269701</c:v>
                </c:pt>
              </c:numCache>
            </c:numRef>
          </c:val>
          <c:extLst>
            <c:ext xmlns:c16="http://schemas.microsoft.com/office/drawing/2014/chart" uri="{C3380CC4-5D6E-409C-BE32-E72D297353CC}">
              <c16:uniqueId val="{00000002-6351-4E20-8D3E-26DE15EB1154}"/>
            </c:ext>
          </c:extLst>
        </c:ser>
        <c:dLbls>
          <c:dLblPos val="ctr"/>
          <c:showLegendKey val="0"/>
          <c:showVal val="1"/>
          <c:showCatName val="0"/>
          <c:showSerName val="0"/>
          <c:showPercent val="0"/>
          <c:showBubbleSize val="0"/>
        </c:dLbls>
        <c:gapWidth val="92"/>
        <c:overlap val="100"/>
        <c:axId val="1573943184"/>
        <c:axId val="1573946016"/>
      </c:barChart>
      <c:catAx>
        <c:axId val="15739431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73946016"/>
        <c:crosses val="autoZero"/>
        <c:auto val="1"/>
        <c:lblAlgn val="ctr"/>
        <c:lblOffset val="100"/>
        <c:noMultiLvlLbl val="0"/>
      </c:catAx>
      <c:valAx>
        <c:axId val="1573946016"/>
        <c:scaling>
          <c:orientation val="minMax"/>
        </c:scaling>
        <c:delete val="1"/>
        <c:axPos val="t"/>
        <c:numFmt formatCode="0%" sourceLinked="1"/>
        <c:majorTickMark val="none"/>
        <c:minorTickMark val="none"/>
        <c:tickLblPos val="nextTo"/>
        <c:crossAx val="1573943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Among All Respondents</a:t>
            </a:r>
            <a:r>
              <a:rPr lang="en-US" sz="1000" u="none" baseline="0" dirty="0">
                <a:solidFill>
                  <a:schemeClr val="tx1"/>
                </a:solidFill>
                <a:latin typeface=" Century Gothic"/>
              </a:rPr>
              <a:t> (Top 2 Box)</a:t>
            </a:r>
            <a:endParaRPr lang="en-US" sz="1000" u="none" dirty="0">
              <a:solidFill>
                <a:schemeClr val="tx1"/>
              </a:solidFill>
              <a:latin typeface=" Century Gothic"/>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77137694391922995"/>
          <c:h val="0.68794371067904003"/>
        </c:manualLayout>
      </c:layout>
      <c:barChart>
        <c:barDir val="col"/>
        <c:grouping val="clustered"/>
        <c:varyColors val="0"/>
        <c:ser>
          <c:idx val="0"/>
          <c:order val="0"/>
          <c:tx>
            <c:strRef>
              <c:f>Sheet1!$A$2</c:f>
              <c:strCache>
                <c:ptCount val="1"/>
                <c:pt idx="0">
                  <c:v>Hispanic</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Intenders</c:v>
                </c:pt>
                <c:pt idx="1">
                  <c:v>Parents of Intenders</c:v>
                </c:pt>
                <c:pt idx="2">
                  <c:v>Non-Intenders</c:v>
                </c:pt>
              </c:strCache>
            </c:strRef>
          </c:cat>
          <c:val>
            <c:numRef>
              <c:f>Sheet1!$B$2:$D$2</c:f>
              <c:numCache>
                <c:formatCode>0%</c:formatCode>
                <c:ptCount val="3"/>
                <c:pt idx="0">
                  <c:v>0.782258064516129</c:v>
                </c:pt>
                <c:pt idx="1">
                  <c:v>0.79020979020979021</c:v>
                </c:pt>
                <c:pt idx="2">
                  <c:v>0.55102040816326525</c:v>
                </c:pt>
              </c:numCache>
            </c:numRef>
          </c:val>
          <c:extLst>
            <c:ext xmlns:c16="http://schemas.microsoft.com/office/drawing/2014/chart" uri="{C3380CC4-5D6E-409C-BE32-E72D297353CC}">
              <c16:uniqueId val="{00000000-BBC2-41BE-875D-DB9983EB21F5}"/>
            </c:ext>
          </c:extLst>
        </c:ser>
        <c:ser>
          <c:idx val="1"/>
          <c:order val="1"/>
          <c:tx>
            <c:strRef>
              <c:f>Sheet1!$A$3</c:f>
              <c:strCache>
                <c:ptCount val="1"/>
                <c:pt idx="0">
                  <c:v>Non-Hispanic</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Intenders</c:v>
                </c:pt>
                <c:pt idx="1">
                  <c:v>Parents of Intenders</c:v>
                </c:pt>
                <c:pt idx="2">
                  <c:v>Non-Intenders</c:v>
                </c:pt>
              </c:strCache>
            </c:strRef>
          </c:cat>
          <c:val>
            <c:numRef>
              <c:f>Sheet1!$B$3:$D$3</c:f>
              <c:numCache>
                <c:formatCode>0%</c:formatCode>
                <c:ptCount val="3"/>
                <c:pt idx="0">
                  <c:v>0.7303370786516854</c:v>
                </c:pt>
                <c:pt idx="1">
                  <c:v>0.78205128205128205</c:v>
                </c:pt>
                <c:pt idx="2">
                  <c:v>0.70833333333333337</c:v>
                </c:pt>
              </c:numCache>
            </c:numRef>
          </c:val>
          <c:extLst>
            <c:ext xmlns:c16="http://schemas.microsoft.com/office/drawing/2014/chart" uri="{C3380CC4-5D6E-409C-BE32-E72D297353CC}">
              <c16:uniqueId val="{00000001-BBC2-41BE-875D-DB9983EB21F5}"/>
            </c:ext>
          </c:extLst>
        </c:ser>
        <c:dLbls>
          <c:dLblPos val="ctr"/>
          <c:showLegendKey val="0"/>
          <c:showVal val="1"/>
          <c:showCatName val="0"/>
          <c:showSerName val="0"/>
          <c:showPercent val="0"/>
          <c:showBubbleSize val="0"/>
        </c:dLbls>
        <c:gapWidth val="92"/>
        <c:axId val="1524275552"/>
        <c:axId val="1524277872"/>
      </c:barChart>
      <c:catAx>
        <c:axId val="152427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24277872"/>
        <c:crosses val="autoZero"/>
        <c:auto val="1"/>
        <c:lblAlgn val="ctr"/>
        <c:lblOffset val="100"/>
        <c:noMultiLvlLbl val="0"/>
      </c:catAx>
      <c:valAx>
        <c:axId val="1524277872"/>
        <c:scaling>
          <c:orientation val="minMax"/>
        </c:scaling>
        <c:delete val="1"/>
        <c:axPos val="l"/>
        <c:numFmt formatCode="0%" sourceLinked="1"/>
        <c:majorTickMark val="out"/>
        <c:minorTickMark val="none"/>
        <c:tickLblPos val="nextTo"/>
        <c:crossAx val="1524275552"/>
        <c:crosses val="autoZero"/>
        <c:crossBetween val="between"/>
      </c:valAx>
      <c:spPr>
        <a:noFill/>
        <a:ln>
          <a:noFill/>
        </a:ln>
        <a:effectLst/>
      </c:spPr>
    </c:plotArea>
    <c:legend>
      <c:legendPos val="r"/>
      <c:layout>
        <c:manualLayout>
          <c:xMode val="edge"/>
          <c:yMode val="edge"/>
          <c:x val="0.84933084063432995"/>
          <c:y val="0.50892630273709505"/>
          <c:w val="0.10986931272379"/>
          <c:h val="0.162018238827511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000" u="sng" dirty="0">
                <a:solidFill>
                  <a:schemeClr val="tx1"/>
                </a:solidFill>
                <a:latin typeface=" Century Gothic"/>
              </a:rPr>
              <a:t>Intenders/Parents of Intenders</a:t>
            </a:r>
          </a:p>
        </c:rich>
      </c:tx>
      <c:layout>
        <c:manualLayout>
          <c:xMode val="edge"/>
          <c:yMode val="edge"/>
          <c:x val="0.22094337056326199"/>
          <c:y val="3.6303601012308298E-2"/>
        </c:manualLayout>
      </c:layout>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0094735265830801E-2"/>
          <c:y val="0.13010823110306999"/>
          <c:w val="0.73122364077845103"/>
          <c:h val="0.68794371067904003"/>
        </c:manualLayout>
      </c:layout>
      <c:barChart>
        <c:barDir val="col"/>
        <c:grouping val="percentStacked"/>
        <c:varyColors val="0"/>
        <c:ser>
          <c:idx val="0"/>
          <c:order val="0"/>
          <c:tx>
            <c:strRef>
              <c:f>Sheet1!$A$2</c:f>
              <c:strCache>
                <c:ptCount val="1"/>
                <c:pt idx="0">
                  <c:v>Yes</c:v>
                </c:pt>
              </c:strCache>
            </c:strRef>
          </c:tx>
          <c:spPr>
            <a:solidFill>
              <a:srgbClr val="335A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Sheet1!$B$2:$E$2</c:f>
              <c:numCache>
                <c:formatCode>0%</c:formatCode>
                <c:ptCount val="4"/>
                <c:pt idx="0">
                  <c:v>0.233870967741935</c:v>
                </c:pt>
                <c:pt idx="1">
                  <c:v>0.25842696629213502</c:v>
                </c:pt>
                <c:pt idx="2">
                  <c:v>0.62237762237762195</c:v>
                </c:pt>
                <c:pt idx="3">
                  <c:v>0.61111111111111105</c:v>
                </c:pt>
              </c:numCache>
            </c:numRef>
          </c:val>
          <c:extLst>
            <c:ext xmlns:c16="http://schemas.microsoft.com/office/drawing/2014/chart" uri="{C3380CC4-5D6E-409C-BE32-E72D297353CC}">
              <c16:uniqueId val="{00000000-BBC2-41BE-875D-DB9983EB21F5}"/>
            </c:ext>
          </c:extLst>
        </c:ser>
        <c:ser>
          <c:idx val="1"/>
          <c:order val="1"/>
          <c:tx>
            <c:strRef>
              <c:f>Sheet1!$A$3</c:f>
              <c:strCache>
                <c:ptCount val="1"/>
                <c:pt idx="0">
                  <c:v>No, but they would like to start saving in the future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Sheet1!$B$3:$E$3</c:f>
              <c:numCache>
                <c:formatCode>0%</c:formatCode>
                <c:ptCount val="4"/>
                <c:pt idx="0">
                  <c:v>0.62096774193548399</c:v>
                </c:pt>
                <c:pt idx="1">
                  <c:v>0.50561797752809001</c:v>
                </c:pt>
                <c:pt idx="2">
                  <c:v>0.30069930069930101</c:v>
                </c:pt>
                <c:pt idx="3">
                  <c:v>0.23504273504273501</c:v>
                </c:pt>
              </c:numCache>
            </c:numRef>
          </c:val>
          <c:extLst>
            <c:ext xmlns:c16="http://schemas.microsoft.com/office/drawing/2014/chart" uri="{C3380CC4-5D6E-409C-BE32-E72D297353CC}">
              <c16:uniqueId val="{00000001-BBC2-41BE-875D-DB9983EB21F5}"/>
            </c:ext>
          </c:extLst>
        </c:ser>
        <c:ser>
          <c:idx val="2"/>
          <c:order val="2"/>
          <c:tx>
            <c:strRef>
              <c:f>Sheet1!$A$4</c:f>
              <c:strCache>
                <c:ptCount val="1"/>
                <c:pt idx="0">
                  <c:v>No, and they do not plan to in the future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Sheet1!$B$4:$E$4</c:f>
              <c:numCache>
                <c:formatCode>0%</c:formatCode>
                <c:ptCount val="4"/>
                <c:pt idx="0">
                  <c:v>0.14516129032258099</c:v>
                </c:pt>
                <c:pt idx="1">
                  <c:v>0.235955056179775</c:v>
                </c:pt>
                <c:pt idx="2">
                  <c:v>7.69230769230769E-2</c:v>
                </c:pt>
                <c:pt idx="3">
                  <c:v>0.15384615384615399</c:v>
                </c:pt>
              </c:numCache>
            </c:numRef>
          </c:val>
          <c:extLst>
            <c:ext xmlns:c16="http://schemas.microsoft.com/office/drawing/2014/chart" uri="{C3380CC4-5D6E-409C-BE32-E72D297353CC}">
              <c16:uniqueId val="{00000002-BBC2-41BE-875D-DB9983EB21F5}"/>
            </c:ext>
          </c:extLst>
        </c:ser>
        <c:dLbls>
          <c:dLblPos val="ctr"/>
          <c:showLegendKey val="0"/>
          <c:showVal val="1"/>
          <c:showCatName val="0"/>
          <c:showSerName val="0"/>
          <c:showPercent val="0"/>
          <c:showBubbleSize val="0"/>
        </c:dLbls>
        <c:gapWidth val="92"/>
        <c:overlap val="100"/>
        <c:axId val="1409538944"/>
        <c:axId val="1486492656"/>
      </c:barChart>
      <c:catAx>
        <c:axId val="140953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86492656"/>
        <c:crosses val="autoZero"/>
        <c:auto val="1"/>
        <c:lblAlgn val="ctr"/>
        <c:lblOffset val="100"/>
        <c:noMultiLvlLbl val="0"/>
      </c:catAx>
      <c:valAx>
        <c:axId val="1486492656"/>
        <c:scaling>
          <c:orientation val="minMax"/>
        </c:scaling>
        <c:delete val="1"/>
        <c:axPos val="l"/>
        <c:numFmt formatCode="0%" sourceLinked="1"/>
        <c:majorTickMark val="out"/>
        <c:minorTickMark val="none"/>
        <c:tickLblPos val="nextTo"/>
        <c:crossAx val="1409538944"/>
        <c:crosses val="autoZero"/>
        <c:crossBetween val="between"/>
      </c:valAx>
      <c:spPr>
        <a:noFill/>
        <a:ln>
          <a:noFill/>
        </a:ln>
        <a:effectLst/>
      </c:spPr>
    </c:plotArea>
    <c:legend>
      <c:legendPos val="r"/>
      <c:layout>
        <c:manualLayout>
          <c:xMode val="edge"/>
          <c:yMode val="edge"/>
          <c:x val="0.75150428000993796"/>
          <c:y val="0.26354762727540698"/>
          <c:w val="0.22964293076999701"/>
          <c:h val="0.55059445161552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Intenders/Parents of Intenders</a:t>
            </a:r>
          </a:p>
        </c:rich>
      </c:tx>
      <c:layout>
        <c:manualLayout>
          <c:xMode val="edge"/>
          <c:yMode val="edge"/>
          <c:x val="0.42125425602644401"/>
          <c:y val="4.840480134974439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333586298148999"/>
          <c:y val="0.13010823110306999"/>
          <c:w val="0.73122364077845103"/>
          <c:h val="0.68794371067904003"/>
        </c:manualLayout>
      </c:layout>
      <c:barChart>
        <c:barDir val="col"/>
        <c:grouping val="percentStacked"/>
        <c:varyColors val="0"/>
        <c:ser>
          <c:idx val="0"/>
          <c:order val="0"/>
          <c:tx>
            <c:strRef>
              <c:f>Sheet1!$A$2</c:f>
              <c:strCache>
                <c:ptCount val="1"/>
                <c:pt idx="0">
                  <c:v>Large Influence</c:v>
                </c:pt>
              </c:strCache>
            </c:strRef>
          </c:tx>
          <c:spPr>
            <a:solidFill>
              <a:srgbClr val="335A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Sheet1!$B$2:$E$2</c:f>
              <c:numCache>
                <c:formatCode>0%</c:formatCode>
                <c:ptCount val="4"/>
                <c:pt idx="0">
                  <c:v>0.782258064516129</c:v>
                </c:pt>
                <c:pt idx="1">
                  <c:v>0.71910112359550604</c:v>
                </c:pt>
                <c:pt idx="2">
                  <c:v>0.75524475524475498</c:v>
                </c:pt>
                <c:pt idx="3">
                  <c:v>0.70085470085470103</c:v>
                </c:pt>
              </c:numCache>
            </c:numRef>
          </c:val>
          <c:extLst>
            <c:ext xmlns:c16="http://schemas.microsoft.com/office/drawing/2014/chart" uri="{C3380CC4-5D6E-409C-BE32-E72D297353CC}">
              <c16:uniqueId val="{00000000-BBC2-41BE-875D-DB9983EB21F5}"/>
            </c:ext>
          </c:extLst>
        </c:ser>
        <c:ser>
          <c:idx val="1"/>
          <c:order val="1"/>
          <c:tx>
            <c:strRef>
              <c:f>Sheet1!$A$3</c:f>
              <c:strCache>
                <c:ptCount val="1"/>
                <c:pt idx="0">
                  <c:v>Neutral</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Sheet1!$B$3:$E$3</c:f>
              <c:numCache>
                <c:formatCode>0%</c:formatCode>
                <c:ptCount val="4"/>
                <c:pt idx="0">
                  <c:v>0.14516129032258099</c:v>
                </c:pt>
                <c:pt idx="1">
                  <c:v>0.213483146067416</c:v>
                </c:pt>
                <c:pt idx="2">
                  <c:v>0.14685314685314699</c:v>
                </c:pt>
                <c:pt idx="3">
                  <c:v>0.170940170940171</c:v>
                </c:pt>
              </c:numCache>
            </c:numRef>
          </c:val>
          <c:extLst>
            <c:ext xmlns:c16="http://schemas.microsoft.com/office/drawing/2014/chart" uri="{C3380CC4-5D6E-409C-BE32-E72D297353CC}">
              <c16:uniqueId val="{00000001-BBC2-41BE-875D-DB9983EB21F5}"/>
            </c:ext>
          </c:extLst>
        </c:ser>
        <c:ser>
          <c:idx val="2"/>
          <c:order val="2"/>
          <c:tx>
            <c:strRef>
              <c:f>Sheet1!$A$4</c:f>
              <c:strCache>
                <c:ptCount val="1"/>
                <c:pt idx="0">
                  <c:v>Small Influence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Sheet1!$B$4:$E$4</c:f>
              <c:numCache>
                <c:formatCode>0%</c:formatCode>
                <c:ptCount val="4"/>
                <c:pt idx="0">
                  <c:v>7.25806451612903E-2</c:v>
                </c:pt>
                <c:pt idx="1">
                  <c:v>6.7415730337078594E-2</c:v>
                </c:pt>
                <c:pt idx="2">
                  <c:v>9.7902097902097904E-2</c:v>
                </c:pt>
                <c:pt idx="3">
                  <c:v>0.128205128205128</c:v>
                </c:pt>
              </c:numCache>
            </c:numRef>
          </c:val>
          <c:extLst>
            <c:ext xmlns:c16="http://schemas.microsoft.com/office/drawing/2014/chart" uri="{C3380CC4-5D6E-409C-BE32-E72D297353CC}">
              <c16:uniqueId val="{00000002-BBC2-41BE-875D-DB9983EB21F5}"/>
            </c:ext>
          </c:extLst>
        </c:ser>
        <c:dLbls>
          <c:dLblPos val="ctr"/>
          <c:showLegendKey val="0"/>
          <c:showVal val="1"/>
          <c:showCatName val="0"/>
          <c:showSerName val="0"/>
          <c:showPercent val="0"/>
          <c:showBubbleSize val="0"/>
        </c:dLbls>
        <c:gapWidth val="92"/>
        <c:overlap val="100"/>
        <c:axId val="1491388672"/>
        <c:axId val="1491374720"/>
      </c:barChart>
      <c:catAx>
        <c:axId val="149138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91374720"/>
        <c:crosses val="autoZero"/>
        <c:auto val="1"/>
        <c:lblAlgn val="ctr"/>
        <c:lblOffset val="100"/>
        <c:noMultiLvlLbl val="0"/>
      </c:catAx>
      <c:valAx>
        <c:axId val="1491374720"/>
        <c:scaling>
          <c:orientation val="minMax"/>
        </c:scaling>
        <c:delete val="1"/>
        <c:axPos val="l"/>
        <c:numFmt formatCode="0%" sourceLinked="1"/>
        <c:majorTickMark val="out"/>
        <c:minorTickMark val="none"/>
        <c:tickLblPos val="nextTo"/>
        <c:crossAx val="1491388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5274451211552"/>
          <c:y val="0.118254524017536"/>
          <c:w val="0.50472547081965602"/>
          <c:h val="0.83202239272622303"/>
        </c:manualLayout>
      </c:layout>
      <c:barChart>
        <c:barDir val="bar"/>
        <c:grouping val="clustered"/>
        <c:varyColors val="0"/>
        <c:ser>
          <c:idx val="0"/>
          <c:order val="0"/>
          <c:tx>
            <c:strRef>
              <c:f>Sheet1!$B$1</c:f>
              <c:strCache>
                <c:ptCount val="1"/>
                <c:pt idx="0">
                  <c:v>Hispanic</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1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Personal savings</c:v>
                </c:pt>
                <c:pt idx="1">
                  <c:v>Financial aid grants from the school</c:v>
                </c:pt>
                <c:pt idx="2">
                  <c:v>CA grant from state government</c:v>
                </c:pt>
                <c:pt idx="3">
                  <c:v>Scholarships</c:v>
                </c:pt>
                <c:pt idx="4">
                  <c:v>Pell grant from federal government</c:v>
                </c:pt>
                <c:pt idx="5">
                  <c:v>Family contribution</c:v>
                </c:pt>
                <c:pt idx="6">
                  <c:v>Government loan</c:v>
                </c:pt>
                <c:pt idx="7">
                  <c:v>Bank loan</c:v>
                </c:pt>
                <c:pt idx="8">
                  <c:v>Employer reimbursement</c:v>
                </c:pt>
                <c:pt idx="9">
                  <c:v>Other</c:v>
                </c:pt>
                <c:pt idx="10">
                  <c:v>Military benefits</c:v>
                </c:pt>
              </c:strCache>
            </c:strRef>
          </c:cat>
          <c:val>
            <c:numRef>
              <c:f>Sheet1!$B$2:$B$12</c:f>
              <c:numCache>
                <c:formatCode>0%</c:formatCode>
                <c:ptCount val="11"/>
                <c:pt idx="0">
                  <c:v>0.41958041958041958</c:v>
                </c:pt>
                <c:pt idx="1">
                  <c:v>0.59440559440559437</c:v>
                </c:pt>
                <c:pt idx="2">
                  <c:v>0.43356643356643348</c:v>
                </c:pt>
                <c:pt idx="3">
                  <c:v>0.58741258741258739</c:v>
                </c:pt>
                <c:pt idx="4">
                  <c:v>0.41958041958041958</c:v>
                </c:pt>
                <c:pt idx="5">
                  <c:v>0.43356643356643348</c:v>
                </c:pt>
                <c:pt idx="6">
                  <c:v>0.30069930069930068</c:v>
                </c:pt>
                <c:pt idx="7">
                  <c:v>0.16783216783216781</c:v>
                </c:pt>
                <c:pt idx="8">
                  <c:v>6.2937062937062943E-2</c:v>
                </c:pt>
                <c:pt idx="9">
                  <c:v>1.3986013986013989E-2</c:v>
                </c:pt>
                <c:pt idx="10">
                  <c:v>9.0909090909090912E-2</c:v>
                </c:pt>
              </c:numCache>
            </c:numRef>
          </c:val>
          <c:extLst>
            <c:ext xmlns:c16="http://schemas.microsoft.com/office/drawing/2014/chart" uri="{C3380CC4-5D6E-409C-BE32-E72D297353CC}">
              <c16:uniqueId val="{00000000-E7A2-4CBB-8D1D-86613EE0764C}"/>
            </c:ext>
          </c:extLst>
        </c:ser>
        <c:ser>
          <c:idx val="1"/>
          <c:order val="1"/>
          <c:tx>
            <c:strRef>
              <c:f>Sheet1!$C$1</c:f>
              <c:strCache>
                <c:ptCount val="1"/>
                <c:pt idx="0">
                  <c:v>Non-Hispanic</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100">
                    <a:solidFill>
                      <a:srgbClr val="00B05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Personal savings</c:v>
                </c:pt>
                <c:pt idx="1">
                  <c:v>Financial aid grants from the school</c:v>
                </c:pt>
                <c:pt idx="2">
                  <c:v>CA grant from state government</c:v>
                </c:pt>
                <c:pt idx="3">
                  <c:v>Scholarships</c:v>
                </c:pt>
                <c:pt idx="4">
                  <c:v>Pell grant from federal government</c:v>
                </c:pt>
                <c:pt idx="5">
                  <c:v>Family contribution</c:v>
                </c:pt>
                <c:pt idx="6">
                  <c:v>Government loan</c:v>
                </c:pt>
                <c:pt idx="7">
                  <c:v>Bank loan</c:v>
                </c:pt>
                <c:pt idx="8">
                  <c:v>Employer reimbursement</c:v>
                </c:pt>
                <c:pt idx="9">
                  <c:v>Other</c:v>
                </c:pt>
                <c:pt idx="10">
                  <c:v>Military benefits</c:v>
                </c:pt>
              </c:strCache>
            </c:strRef>
          </c:cat>
          <c:val>
            <c:numRef>
              <c:f>Sheet1!$C$2:$C$12</c:f>
              <c:numCache>
                <c:formatCode>0%</c:formatCode>
                <c:ptCount val="11"/>
                <c:pt idx="0">
                  <c:v>0.54273504273504269</c:v>
                </c:pt>
                <c:pt idx="1">
                  <c:v>0.57692307692307687</c:v>
                </c:pt>
                <c:pt idx="2">
                  <c:v>0.43162393162393159</c:v>
                </c:pt>
                <c:pt idx="3">
                  <c:v>0.5641025641025641</c:v>
                </c:pt>
                <c:pt idx="4">
                  <c:v>0.41025641025641019</c:v>
                </c:pt>
                <c:pt idx="5">
                  <c:v>0.51709401709401714</c:v>
                </c:pt>
                <c:pt idx="6">
                  <c:v>0.26495726495726502</c:v>
                </c:pt>
                <c:pt idx="7">
                  <c:v>0.1752136752136752</c:v>
                </c:pt>
                <c:pt idx="8">
                  <c:v>8.11965811965812E-2</c:v>
                </c:pt>
                <c:pt idx="9">
                  <c:v>3.4188034188034191E-2</c:v>
                </c:pt>
                <c:pt idx="10">
                  <c:v>4.7008547008547008E-2</c:v>
                </c:pt>
              </c:numCache>
            </c:numRef>
          </c:val>
          <c:extLst>
            <c:ext xmlns:c16="http://schemas.microsoft.com/office/drawing/2014/chart" uri="{C3380CC4-5D6E-409C-BE32-E72D297353CC}">
              <c16:uniqueId val="{00000001-E7A2-4CBB-8D1D-86613EE0764C}"/>
            </c:ext>
          </c:extLst>
        </c:ser>
        <c:dLbls>
          <c:showLegendKey val="0"/>
          <c:showVal val="0"/>
          <c:showCatName val="0"/>
          <c:showSerName val="0"/>
          <c:showPercent val="0"/>
          <c:showBubbleSize val="0"/>
        </c:dLbls>
        <c:gapWidth val="150"/>
        <c:axId val="1526386176"/>
        <c:axId val="1492042944"/>
      </c:barChart>
      <c:catAx>
        <c:axId val="1526386176"/>
        <c:scaling>
          <c:orientation val="maxMin"/>
        </c:scaling>
        <c:delete val="1"/>
        <c:axPos val="l"/>
        <c:numFmt formatCode="General" sourceLinked="0"/>
        <c:majorTickMark val="out"/>
        <c:minorTickMark val="none"/>
        <c:tickLblPos val="nextTo"/>
        <c:crossAx val="1492042944"/>
        <c:crosses val="autoZero"/>
        <c:auto val="1"/>
        <c:lblAlgn val="ctr"/>
        <c:lblOffset val="100"/>
        <c:noMultiLvlLbl val="0"/>
      </c:catAx>
      <c:valAx>
        <c:axId val="1492042944"/>
        <c:scaling>
          <c:orientation val="minMax"/>
          <c:max val="0.9"/>
        </c:scaling>
        <c:delete val="1"/>
        <c:axPos val="t"/>
        <c:numFmt formatCode="0%" sourceLinked="1"/>
        <c:majorTickMark val="out"/>
        <c:minorTickMark val="none"/>
        <c:tickLblPos val="nextTo"/>
        <c:crossAx val="1526386176"/>
        <c:crosses val="autoZero"/>
        <c:crossBetween val="between"/>
      </c:valAx>
    </c:plotArea>
    <c:legend>
      <c:legendPos val="r"/>
      <c:layout>
        <c:manualLayout>
          <c:xMode val="edge"/>
          <c:yMode val="edge"/>
          <c:x val="0.75889754291149547"/>
          <c:y val="0.75187258585761407"/>
          <c:w val="0.241102457088504"/>
          <c:h val="0.14265491061590599"/>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5274451211552"/>
          <c:y val="0.118254524017536"/>
          <c:w val="0.50472547081965602"/>
          <c:h val="0.83202239272622303"/>
        </c:manualLayout>
      </c:layout>
      <c:barChart>
        <c:barDir val="bar"/>
        <c:grouping val="clustered"/>
        <c:varyColors val="0"/>
        <c:ser>
          <c:idx val="0"/>
          <c:order val="0"/>
          <c:tx>
            <c:strRef>
              <c:f>Sheet1!$B$1</c:f>
              <c:strCache>
                <c:ptCount val="1"/>
                <c:pt idx="0">
                  <c:v>Hispanic</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1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Military benefits</c:v>
                </c:pt>
                <c:pt idx="1">
                  <c:v>Other</c:v>
                </c:pt>
                <c:pt idx="2">
                  <c:v>Employer reimbursement</c:v>
                </c:pt>
                <c:pt idx="3">
                  <c:v>Bank loan</c:v>
                </c:pt>
                <c:pt idx="4">
                  <c:v>Government loan</c:v>
                </c:pt>
                <c:pt idx="5">
                  <c:v>Family contribution</c:v>
                </c:pt>
                <c:pt idx="6">
                  <c:v>Pell grant from federal government</c:v>
                </c:pt>
                <c:pt idx="7">
                  <c:v>Scholarships</c:v>
                </c:pt>
                <c:pt idx="8">
                  <c:v>CA grant from state government</c:v>
                </c:pt>
                <c:pt idx="9">
                  <c:v>Financial aid grants from the school</c:v>
                </c:pt>
                <c:pt idx="10">
                  <c:v>Personal savings</c:v>
                </c:pt>
              </c:strCache>
            </c:strRef>
          </c:cat>
          <c:val>
            <c:numRef>
              <c:f>Sheet1!$B$2:$B$12</c:f>
              <c:numCache>
                <c:formatCode>0%</c:formatCode>
                <c:ptCount val="11"/>
                <c:pt idx="0">
                  <c:v>8.0645161290322578E-3</c:v>
                </c:pt>
                <c:pt idx="1">
                  <c:v>4.8387096774193547E-2</c:v>
                </c:pt>
                <c:pt idx="2">
                  <c:v>0.1129032258064516</c:v>
                </c:pt>
                <c:pt idx="3">
                  <c:v>0.1370967741935484</c:v>
                </c:pt>
                <c:pt idx="4">
                  <c:v>0.19354838709677419</c:v>
                </c:pt>
                <c:pt idx="5">
                  <c:v>0.20967741935483869</c:v>
                </c:pt>
                <c:pt idx="6">
                  <c:v>0.25</c:v>
                </c:pt>
                <c:pt idx="7">
                  <c:v>0.36290322580645162</c:v>
                </c:pt>
                <c:pt idx="8">
                  <c:v>0.37096774193548387</c:v>
                </c:pt>
                <c:pt idx="9">
                  <c:v>0.49193548387096769</c:v>
                </c:pt>
                <c:pt idx="10">
                  <c:v>0.5</c:v>
                </c:pt>
              </c:numCache>
            </c:numRef>
          </c:val>
          <c:extLst>
            <c:ext xmlns:c16="http://schemas.microsoft.com/office/drawing/2014/chart" uri="{C3380CC4-5D6E-409C-BE32-E72D297353CC}">
              <c16:uniqueId val="{00000000-E7A2-4CBB-8D1D-86613EE0764C}"/>
            </c:ext>
          </c:extLst>
        </c:ser>
        <c:ser>
          <c:idx val="1"/>
          <c:order val="1"/>
          <c:tx>
            <c:strRef>
              <c:f>Sheet1!$C$1</c:f>
              <c:strCache>
                <c:ptCount val="1"/>
                <c:pt idx="0">
                  <c:v>Non-Hispanic</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100">
                    <a:solidFill>
                      <a:srgbClr val="00B05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Military benefits</c:v>
                </c:pt>
                <c:pt idx="1">
                  <c:v>Other</c:v>
                </c:pt>
                <c:pt idx="2">
                  <c:v>Employer reimbursement</c:v>
                </c:pt>
                <c:pt idx="3">
                  <c:v>Bank loan</c:v>
                </c:pt>
                <c:pt idx="4">
                  <c:v>Government loan</c:v>
                </c:pt>
                <c:pt idx="5">
                  <c:v>Family contribution</c:v>
                </c:pt>
                <c:pt idx="6">
                  <c:v>Pell grant from federal government</c:v>
                </c:pt>
                <c:pt idx="7">
                  <c:v>Scholarships</c:v>
                </c:pt>
                <c:pt idx="8">
                  <c:v>CA grant from state government</c:v>
                </c:pt>
                <c:pt idx="9">
                  <c:v>Financial aid grants from the school</c:v>
                </c:pt>
                <c:pt idx="10">
                  <c:v>Personal savings</c:v>
                </c:pt>
              </c:strCache>
            </c:strRef>
          </c:cat>
          <c:val>
            <c:numRef>
              <c:f>Sheet1!$C$2:$C$12</c:f>
              <c:numCache>
                <c:formatCode>0%</c:formatCode>
                <c:ptCount val="11"/>
                <c:pt idx="0">
                  <c:v>6.741573033707865E-2</c:v>
                </c:pt>
                <c:pt idx="1">
                  <c:v>3.3707865168539318E-2</c:v>
                </c:pt>
                <c:pt idx="2">
                  <c:v>5.6179775280898868E-2</c:v>
                </c:pt>
                <c:pt idx="3">
                  <c:v>0.1910112359550562</c:v>
                </c:pt>
                <c:pt idx="4">
                  <c:v>0.3146067415730337</c:v>
                </c:pt>
                <c:pt idx="5">
                  <c:v>0.30337078651685401</c:v>
                </c:pt>
                <c:pt idx="6">
                  <c:v>0.3595505617977528</c:v>
                </c:pt>
                <c:pt idx="7">
                  <c:v>0.47191011235955049</c:v>
                </c:pt>
                <c:pt idx="8">
                  <c:v>0.4044943820224719</c:v>
                </c:pt>
                <c:pt idx="9">
                  <c:v>0.5730337078651685</c:v>
                </c:pt>
                <c:pt idx="10">
                  <c:v>0.47191011235955049</c:v>
                </c:pt>
              </c:numCache>
            </c:numRef>
          </c:val>
          <c:extLst>
            <c:ext xmlns:c16="http://schemas.microsoft.com/office/drawing/2014/chart" uri="{C3380CC4-5D6E-409C-BE32-E72D297353CC}">
              <c16:uniqueId val="{00000001-E7A2-4CBB-8D1D-86613EE0764C}"/>
            </c:ext>
          </c:extLst>
        </c:ser>
        <c:dLbls>
          <c:showLegendKey val="0"/>
          <c:showVal val="0"/>
          <c:showCatName val="0"/>
          <c:showSerName val="0"/>
          <c:showPercent val="0"/>
          <c:showBubbleSize val="0"/>
        </c:dLbls>
        <c:gapWidth val="150"/>
        <c:axId val="1572446896"/>
        <c:axId val="1572433040"/>
      </c:barChart>
      <c:catAx>
        <c:axId val="1572446896"/>
        <c:scaling>
          <c:orientation val="minMax"/>
        </c:scaling>
        <c:delete val="0"/>
        <c:axPos val="l"/>
        <c:numFmt formatCode="General" sourceLinked="0"/>
        <c:majorTickMark val="out"/>
        <c:minorTickMark val="none"/>
        <c:tickLblPos val="nextTo"/>
        <c:txPr>
          <a:bodyPr/>
          <a:lstStyle/>
          <a:p>
            <a:pPr>
              <a:defRPr sz="1000"/>
            </a:pPr>
            <a:endParaRPr lang="en-US"/>
          </a:p>
        </c:txPr>
        <c:crossAx val="1572433040"/>
        <c:crosses val="autoZero"/>
        <c:auto val="1"/>
        <c:lblAlgn val="ctr"/>
        <c:lblOffset val="100"/>
        <c:noMultiLvlLbl val="0"/>
      </c:catAx>
      <c:valAx>
        <c:axId val="1572433040"/>
        <c:scaling>
          <c:orientation val="minMax"/>
          <c:max val="0.9"/>
        </c:scaling>
        <c:delete val="1"/>
        <c:axPos val="b"/>
        <c:numFmt formatCode="0%" sourceLinked="1"/>
        <c:majorTickMark val="out"/>
        <c:minorTickMark val="none"/>
        <c:tickLblPos val="nextTo"/>
        <c:crossAx val="1572446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b="1" u="none" dirty="0">
                <a:solidFill>
                  <a:schemeClr val="tx1"/>
                </a:solidFill>
                <a:latin typeface=" Century Gothic"/>
              </a:rPr>
              <a:t>Support for Tax Increases to Fund Higher Education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84333438704086106"/>
          <c:h val="0.68794371067904003"/>
        </c:manualLayout>
      </c:layout>
      <c:barChart>
        <c:barDir val="col"/>
        <c:grouping val="percentStacked"/>
        <c:varyColors val="0"/>
        <c:ser>
          <c:idx val="0"/>
          <c:order val="0"/>
          <c:tx>
            <c:strRef>
              <c:f>Sheet1!$A$2</c:f>
              <c:strCache>
                <c:ptCount val="1"/>
                <c:pt idx="0">
                  <c:v>Support</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Sheet1!$B$2:$K$2</c:f>
              <c:numCache>
                <c:formatCode>0%</c:formatCode>
                <c:ptCount val="4"/>
                <c:pt idx="0">
                  <c:v>0.43548387096774199</c:v>
                </c:pt>
                <c:pt idx="1">
                  <c:v>0.35955056179775302</c:v>
                </c:pt>
                <c:pt idx="2">
                  <c:v>0.42657342657342701</c:v>
                </c:pt>
                <c:pt idx="3">
                  <c:v>0.36752136752136699</c:v>
                </c:pt>
              </c:numCache>
            </c:numRef>
          </c:val>
          <c:extLst>
            <c:ext xmlns:c16="http://schemas.microsoft.com/office/drawing/2014/chart" uri="{C3380CC4-5D6E-409C-BE32-E72D297353CC}">
              <c16:uniqueId val="{00000000-8F3F-4EF9-9475-5277E8BBF522}"/>
            </c:ext>
          </c:extLst>
        </c:ser>
        <c:ser>
          <c:idx val="1"/>
          <c:order val="1"/>
          <c:tx>
            <c:strRef>
              <c:f>Sheet1!$A$3</c:f>
              <c:strCache>
                <c:ptCount val="1"/>
                <c:pt idx="0">
                  <c:v>Neutral</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Sheet1!$B$3:$K$3</c:f>
              <c:numCache>
                <c:formatCode>0%</c:formatCode>
                <c:ptCount val="4"/>
                <c:pt idx="0">
                  <c:v>0.41935483870967699</c:v>
                </c:pt>
                <c:pt idx="1">
                  <c:v>0.39325842696629199</c:v>
                </c:pt>
                <c:pt idx="2">
                  <c:v>0.32867132867132898</c:v>
                </c:pt>
                <c:pt idx="3">
                  <c:v>0.33333333333333298</c:v>
                </c:pt>
              </c:numCache>
            </c:numRef>
          </c:val>
          <c:extLst>
            <c:ext xmlns:c16="http://schemas.microsoft.com/office/drawing/2014/chart" uri="{C3380CC4-5D6E-409C-BE32-E72D297353CC}">
              <c16:uniqueId val="{00000001-8F3F-4EF9-9475-5277E8BBF522}"/>
            </c:ext>
          </c:extLst>
        </c:ser>
        <c:ser>
          <c:idx val="2"/>
          <c:order val="2"/>
          <c:tx>
            <c:strRef>
              <c:f>Sheet1!$A$4</c:f>
              <c:strCache>
                <c:ptCount val="1"/>
                <c:pt idx="0">
                  <c:v>Oppose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Sheet1!$B$4:$K$4</c:f>
              <c:numCache>
                <c:formatCode>0%</c:formatCode>
                <c:ptCount val="4"/>
                <c:pt idx="0">
                  <c:v>0.14516129032258099</c:v>
                </c:pt>
                <c:pt idx="1">
                  <c:v>0.24719101123595499</c:v>
                </c:pt>
                <c:pt idx="2">
                  <c:v>0.24475524475524499</c:v>
                </c:pt>
                <c:pt idx="3">
                  <c:v>0.29914529914529903</c:v>
                </c:pt>
              </c:numCache>
            </c:numRef>
          </c:val>
          <c:extLst>
            <c:ext xmlns:c16="http://schemas.microsoft.com/office/drawing/2014/chart" uri="{C3380CC4-5D6E-409C-BE32-E72D297353CC}">
              <c16:uniqueId val="{00000002-8F3F-4EF9-9475-5277E8BBF522}"/>
            </c:ext>
          </c:extLst>
        </c:ser>
        <c:dLbls>
          <c:dLblPos val="ctr"/>
          <c:showLegendKey val="0"/>
          <c:showVal val="1"/>
          <c:showCatName val="0"/>
          <c:showSerName val="0"/>
          <c:showPercent val="0"/>
          <c:showBubbleSize val="0"/>
        </c:dLbls>
        <c:gapWidth val="92"/>
        <c:overlap val="100"/>
        <c:axId val="1489802704"/>
        <c:axId val="1410137296"/>
      </c:barChart>
      <c:catAx>
        <c:axId val="148980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10137296"/>
        <c:crosses val="autoZero"/>
        <c:auto val="1"/>
        <c:lblAlgn val="ctr"/>
        <c:lblOffset val="100"/>
        <c:noMultiLvlLbl val="0"/>
      </c:catAx>
      <c:valAx>
        <c:axId val="1410137296"/>
        <c:scaling>
          <c:orientation val="minMax"/>
        </c:scaling>
        <c:delete val="1"/>
        <c:axPos val="l"/>
        <c:numFmt formatCode="0%" sourceLinked="1"/>
        <c:majorTickMark val="out"/>
        <c:minorTickMark val="none"/>
        <c:tickLblPos val="nextTo"/>
        <c:crossAx val="14898027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000" u="sng" dirty="0">
                <a:solidFill>
                  <a:schemeClr val="tx1"/>
                </a:solidFill>
                <a:latin typeface=" Century Gothic"/>
              </a:rPr>
              <a:t>Employed College</a:t>
            </a:r>
            <a:r>
              <a:rPr lang="en-US" sz="1000" u="sng" baseline="0" dirty="0">
                <a:solidFill>
                  <a:schemeClr val="tx1"/>
                </a:solidFill>
                <a:latin typeface=" Century Gothic"/>
              </a:rPr>
              <a:t> Intenders</a:t>
            </a:r>
            <a:endParaRPr lang="en-US" sz="1000" u="sng" dirty="0">
              <a:solidFill>
                <a:schemeClr val="tx1"/>
              </a:solidFill>
              <a:latin typeface=" Century Gothic"/>
            </a:endParaRP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58475931931788505"/>
          <c:h val="0.68794371067904003"/>
        </c:manualLayout>
      </c:layout>
      <c:barChart>
        <c:barDir val="col"/>
        <c:grouping val="percentStacked"/>
        <c:varyColors val="0"/>
        <c:ser>
          <c:idx val="0"/>
          <c:order val="0"/>
          <c:tx>
            <c:strRef>
              <c:f>Sheet1!$A$2</c:f>
              <c:strCache>
                <c:ptCount val="1"/>
                <c:pt idx="0">
                  <c:v>Other [Please Specify]</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Sheet1!$B$2:$C$2</c:f>
              <c:numCache>
                <c:formatCode>0%</c:formatCode>
                <c:ptCount val="2"/>
                <c:pt idx="0">
                  <c:v>5.6818181818181802E-2</c:v>
                </c:pt>
                <c:pt idx="1">
                  <c:v>0.12121212121212099</c:v>
                </c:pt>
              </c:numCache>
            </c:numRef>
          </c:val>
          <c:extLst>
            <c:ext xmlns:c16="http://schemas.microsoft.com/office/drawing/2014/chart" uri="{C3380CC4-5D6E-409C-BE32-E72D297353CC}">
              <c16:uniqueId val="{00000000-756B-4FB5-81BD-4C099616B40A}"/>
            </c:ext>
          </c:extLst>
        </c:ser>
        <c:ser>
          <c:idx val="1"/>
          <c:order val="1"/>
          <c:tx>
            <c:strRef>
              <c:f>Sheet1!$A$3</c:f>
              <c:strCache>
                <c:ptCount val="1"/>
                <c:pt idx="0">
                  <c:v>I am worried I will lose my job if I don’t further my education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Sheet1!$B$3:$C$3</c:f>
              <c:numCache>
                <c:formatCode>0%</c:formatCode>
                <c:ptCount val="2"/>
                <c:pt idx="0">
                  <c:v>9.0909090909090898E-2</c:v>
                </c:pt>
                <c:pt idx="1">
                  <c:v>7.5757575757575801E-2</c:v>
                </c:pt>
              </c:numCache>
            </c:numRef>
          </c:val>
          <c:extLst>
            <c:ext xmlns:c16="http://schemas.microsoft.com/office/drawing/2014/chart" uri="{C3380CC4-5D6E-409C-BE32-E72D297353CC}">
              <c16:uniqueId val="{00000001-756B-4FB5-81BD-4C099616B40A}"/>
            </c:ext>
          </c:extLst>
        </c:ser>
        <c:ser>
          <c:idx val="2"/>
          <c:order val="2"/>
          <c:tx>
            <c:strRef>
              <c:f>Sheet1!$A$4</c:f>
              <c:strCache>
                <c:ptCount val="1"/>
                <c:pt idx="0">
                  <c:v>I won’t advance in my current job without further education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Sheet1!$B$4:$C$4</c:f>
              <c:numCache>
                <c:formatCode>0%</c:formatCode>
                <c:ptCount val="2"/>
                <c:pt idx="0">
                  <c:v>0.36363636363636398</c:v>
                </c:pt>
                <c:pt idx="1">
                  <c:v>0.33333333333333298</c:v>
                </c:pt>
              </c:numCache>
            </c:numRef>
          </c:val>
          <c:extLst>
            <c:ext xmlns:c16="http://schemas.microsoft.com/office/drawing/2014/chart" uri="{C3380CC4-5D6E-409C-BE32-E72D297353CC}">
              <c16:uniqueId val="{00000002-756B-4FB5-81BD-4C099616B40A}"/>
            </c:ext>
          </c:extLst>
        </c:ser>
        <c:ser>
          <c:idx val="3"/>
          <c:order val="3"/>
          <c:tx>
            <c:strRef>
              <c:f>Sheet1!$A$5</c:f>
              <c:strCache>
                <c:ptCount val="1"/>
                <c:pt idx="0">
                  <c:v>I’m looking to enter a new career field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Sheet1!$B$5:$C$5</c:f>
              <c:numCache>
                <c:formatCode>0%</c:formatCode>
                <c:ptCount val="2"/>
                <c:pt idx="0">
                  <c:v>0.48863636363636398</c:v>
                </c:pt>
                <c:pt idx="1">
                  <c:v>0.46969696969697</c:v>
                </c:pt>
              </c:numCache>
            </c:numRef>
          </c:val>
          <c:extLst>
            <c:ext xmlns:c16="http://schemas.microsoft.com/office/drawing/2014/chart" uri="{C3380CC4-5D6E-409C-BE32-E72D297353CC}">
              <c16:uniqueId val="{00000003-756B-4FB5-81BD-4C099616B40A}"/>
            </c:ext>
          </c:extLst>
        </c:ser>
        <c:dLbls>
          <c:dLblPos val="ctr"/>
          <c:showLegendKey val="0"/>
          <c:showVal val="1"/>
          <c:showCatName val="0"/>
          <c:showSerName val="0"/>
          <c:showPercent val="0"/>
          <c:showBubbleSize val="0"/>
        </c:dLbls>
        <c:gapWidth val="92"/>
        <c:overlap val="100"/>
        <c:axId val="1491588704"/>
        <c:axId val="1491908224"/>
      </c:barChart>
      <c:catAx>
        <c:axId val="149158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91908224"/>
        <c:crosses val="autoZero"/>
        <c:auto val="1"/>
        <c:lblAlgn val="ctr"/>
        <c:lblOffset val="100"/>
        <c:noMultiLvlLbl val="0"/>
      </c:catAx>
      <c:valAx>
        <c:axId val="1491908224"/>
        <c:scaling>
          <c:orientation val="minMax"/>
        </c:scaling>
        <c:delete val="1"/>
        <c:axPos val="l"/>
        <c:numFmt formatCode="0%" sourceLinked="1"/>
        <c:majorTickMark val="out"/>
        <c:minorTickMark val="none"/>
        <c:tickLblPos val="nextTo"/>
        <c:crossAx val="1491588704"/>
        <c:crosses val="autoZero"/>
        <c:crossBetween val="between"/>
      </c:valAx>
      <c:spPr>
        <a:noFill/>
        <a:ln>
          <a:noFill/>
        </a:ln>
        <a:effectLst/>
      </c:spPr>
    </c:plotArea>
    <c:legend>
      <c:legendPos val="r"/>
      <c:layout>
        <c:manualLayout>
          <c:xMode val="edge"/>
          <c:yMode val="edge"/>
          <c:x val="0.62792783836260802"/>
          <c:y val="0.14151078021149971"/>
          <c:w val="0.36307745597767099"/>
          <c:h val="0.735453842240563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Support for Next CA Governor to Prioritize College Affordability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84333438704086106"/>
          <c:h val="0.68794371067904003"/>
        </c:manualLayout>
      </c:layout>
      <c:barChart>
        <c:barDir val="col"/>
        <c:grouping val="percentStacked"/>
        <c:varyColors val="0"/>
        <c:ser>
          <c:idx val="0"/>
          <c:order val="0"/>
          <c:tx>
            <c:strRef>
              <c:f>Sheet1!$A$2</c:f>
              <c:strCache>
                <c:ptCount val="1"/>
                <c:pt idx="0">
                  <c:v>Support</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Sheet1!$B$2:$K$2</c:f>
              <c:numCache>
                <c:formatCode>0%</c:formatCode>
                <c:ptCount val="4"/>
                <c:pt idx="0">
                  <c:v>0.77419354838709697</c:v>
                </c:pt>
                <c:pt idx="1">
                  <c:v>0.76404494382022503</c:v>
                </c:pt>
                <c:pt idx="2">
                  <c:v>0.84615384615384603</c:v>
                </c:pt>
                <c:pt idx="3">
                  <c:v>0.816239316239316</c:v>
                </c:pt>
              </c:numCache>
            </c:numRef>
          </c:val>
          <c:extLst>
            <c:ext xmlns:c16="http://schemas.microsoft.com/office/drawing/2014/chart" uri="{C3380CC4-5D6E-409C-BE32-E72D297353CC}">
              <c16:uniqueId val="{00000000-8F3F-4EF9-9475-5277E8BBF522}"/>
            </c:ext>
          </c:extLst>
        </c:ser>
        <c:ser>
          <c:idx val="1"/>
          <c:order val="1"/>
          <c:tx>
            <c:strRef>
              <c:f>Sheet1!$A$3</c:f>
              <c:strCache>
                <c:ptCount val="1"/>
                <c:pt idx="0">
                  <c:v>Neutral</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Sheet1!$B$3:$K$3</c:f>
              <c:numCache>
                <c:formatCode>0%</c:formatCode>
                <c:ptCount val="4"/>
                <c:pt idx="0">
                  <c:v>0.209677419354839</c:v>
                </c:pt>
                <c:pt idx="1">
                  <c:v>0.17977528089887601</c:v>
                </c:pt>
                <c:pt idx="2">
                  <c:v>0.132867132867133</c:v>
                </c:pt>
                <c:pt idx="3">
                  <c:v>0.141025641025641</c:v>
                </c:pt>
              </c:numCache>
            </c:numRef>
          </c:val>
          <c:extLst>
            <c:ext xmlns:c16="http://schemas.microsoft.com/office/drawing/2014/chart" uri="{C3380CC4-5D6E-409C-BE32-E72D297353CC}">
              <c16:uniqueId val="{00000001-8F3F-4EF9-9475-5277E8BBF522}"/>
            </c:ext>
          </c:extLst>
        </c:ser>
        <c:ser>
          <c:idx val="2"/>
          <c:order val="2"/>
          <c:tx>
            <c:strRef>
              <c:f>Sheet1!$A$4</c:f>
              <c:strCache>
                <c:ptCount val="1"/>
                <c:pt idx="0">
                  <c:v>Oppose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Sheet1!$B$4:$K$4</c:f>
              <c:numCache>
                <c:formatCode>0%</c:formatCode>
                <c:ptCount val="4"/>
                <c:pt idx="0">
                  <c:v>1.6129032258064498E-2</c:v>
                </c:pt>
                <c:pt idx="1">
                  <c:v>5.6179775280898903E-2</c:v>
                </c:pt>
                <c:pt idx="2">
                  <c:v>2.0979020979021001E-2</c:v>
                </c:pt>
                <c:pt idx="3">
                  <c:v>4.2735042735042701E-2</c:v>
                </c:pt>
              </c:numCache>
            </c:numRef>
          </c:val>
          <c:extLst>
            <c:ext xmlns:c16="http://schemas.microsoft.com/office/drawing/2014/chart" uri="{C3380CC4-5D6E-409C-BE32-E72D297353CC}">
              <c16:uniqueId val="{00000002-8F3F-4EF9-9475-5277E8BBF522}"/>
            </c:ext>
          </c:extLst>
        </c:ser>
        <c:dLbls>
          <c:dLblPos val="ctr"/>
          <c:showLegendKey val="0"/>
          <c:showVal val="1"/>
          <c:showCatName val="0"/>
          <c:showSerName val="0"/>
          <c:showPercent val="0"/>
          <c:showBubbleSize val="0"/>
        </c:dLbls>
        <c:gapWidth val="92"/>
        <c:overlap val="100"/>
        <c:axId val="1573951968"/>
        <c:axId val="1574205568"/>
      </c:barChart>
      <c:catAx>
        <c:axId val="157395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74205568"/>
        <c:crosses val="autoZero"/>
        <c:auto val="1"/>
        <c:lblAlgn val="ctr"/>
        <c:lblOffset val="100"/>
        <c:noMultiLvlLbl val="0"/>
      </c:catAx>
      <c:valAx>
        <c:axId val="1574205568"/>
        <c:scaling>
          <c:orientation val="minMax"/>
        </c:scaling>
        <c:delete val="1"/>
        <c:axPos val="l"/>
        <c:numFmt formatCode="0%" sourceLinked="1"/>
        <c:majorTickMark val="out"/>
        <c:minorTickMark val="none"/>
        <c:tickLblPos val="nextTo"/>
        <c:crossAx val="1573951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dirty="0">
                <a:solidFill>
                  <a:schemeClr val="tx1"/>
                </a:solidFill>
                <a:latin typeface=" Century Gothic"/>
              </a:rPr>
              <a:t>Higher Education Impact on Vote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Sheet1!$A$2</c:f>
              <c:strCache>
                <c:ptCount val="1"/>
                <c:pt idx="0">
                  <c:v>5 - My vote will be greatly influenced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Sheet1!$B$2:$K$2</c:f>
              <c:numCache>
                <c:formatCode>0%</c:formatCode>
                <c:ptCount val="4"/>
                <c:pt idx="0">
                  <c:v>0.43548387096774199</c:v>
                </c:pt>
                <c:pt idx="1">
                  <c:v>0.325842696629213</c:v>
                </c:pt>
                <c:pt idx="2">
                  <c:v>0.53846153846153799</c:v>
                </c:pt>
                <c:pt idx="3">
                  <c:v>0.26495726495726502</c:v>
                </c:pt>
              </c:numCache>
            </c:numRef>
          </c:val>
          <c:extLst>
            <c:ext xmlns:c16="http://schemas.microsoft.com/office/drawing/2014/chart" uri="{C3380CC4-5D6E-409C-BE32-E72D297353CC}">
              <c16:uniqueId val="{00000000-E1CF-4379-B17A-DF1581FDF87C}"/>
            </c:ext>
          </c:extLst>
        </c:ser>
        <c:ser>
          <c:idx val="1"/>
          <c:order val="1"/>
          <c:tx>
            <c:strRef>
              <c:f>Sheet1!$A$3</c:f>
              <c:strCache>
                <c:ptCount val="1"/>
                <c:pt idx="0">
                  <c:v>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Sheet1!$B$3:$K$3</c:f>
              <c:numCache>
                <c:formatCode>0%</c:formatCode>
                <c:ptCount val="4"/>
                <c:pt idx="0">
                  <c:v>0.241935483870968</c:v>
                </c:pt>
                <c:pt idx="1">
                  <c:v>0.30337078651685401</c:v>
                </c:pt>
                <c:pt idx="2">
                  <c:v>0.27272727272727298</c:v>
                </c:pt>
                <c:pt idx="3">
                  <c:v>0.36324786324786301</c:v>
                </c:pt>
              </c:numCache>
            </c:numRef>
          </c:val>
          <c:extLst>
            <c:ext xmlns:c16="http://schemas.microsoft.com/office/drawing/2014/chart" uri="{C3380CC4-5D6E-409C-BE32-E72D297353CC}">
              <c16:uniqueId val="{00000001-E1CF-4379-B17A-DF1581FDF87C}"/>
            </c:ext>
          </c:extLst>
        </c:ser>
        <c:ser>
          <c:idx val="2"/>
          <c:order val="2"/>
          <c:tx>
            <c:strRef>
              <c:f>Sheet1!$A$4</c:f>
              <c:strCache>
                <c:ptCount val="1"/>
                <c:pt idx="0">
                  <c:v>3</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Sheet1!$B$4:$K$4</c:f>
              <c:numCache>
                <c:formatCode>0%</c:formatCode>
                <c:ptCount val="4"/>
                <c:pt idx="0">
                  <c:v>0.266129032258064</c:v>
                </c:pt>
                <c:pt idx="1">
                  <c:v>0.29213483146067398</c:v>
                </c:pt>
                <c:pt idx="2">
                  <c:v>0.132867132867133</c:v>
                </c:pt>
                <c:pt idx="3">
                  <c:v>0.27777777777777801</c:v>
                </c:pt>
              </c:numCache>
            </c:numRef>
          </c:val>
          <c:extLst>
            <c:ext xmlns:c16="http://schemas.microsoft.com/office/drawing/2014/chart" uri="{C3380CC4-5D6E-409C-BE32-E72D297353CC}">
              <c16:uniqueId val="{00000002-E1CF-4379-B17A-DF1581FDF87C}"/>
            </c:ext>
          </c:extLst>
        </c:ser>
        <c:ser>
          <c:idx val="3"/>
          <c:order val="3"/>
          <c:tx>
            <c:strRef>
              <c:f>Sheet1!$A$5</c:f>
              <c:strCache>
                <c:ptCount val="1"/>
                <c:pt idx="0">
                  <c:v>2</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Sheet1!$B$5:$K$5</c:f>
              <c:numCache>
                <c:formatCode>0%</c:formatCode>
                <c:ptCount val="4"/>
                <c:pt idx="0">
                  <c:v>3.2258064516128997E-2</c:v>
                </c:pt>
                <c:pt idx="1">
                  <c:v>2.2471910112359501E-2</c:v>
                </c:pt>
                <c:pt idx="2">
                  <c:v>2.0979020979021001E-2</c:v>
                </c:pt>
                <c:pt idx="3">
                  <c:v>4.2735042735042701E-2</c:v>
                </c:pt>
              </c:numCache>
            </c:numRef>
          </c:val>
          <c:extLst>
            <c:ext xmlns:c16="http://schemas.microsoft.com/office/drawing/2014/chart" uri="{C3380CC4-5D6E-409C-BE32-E72D297353CC}">
              <c16:uniqueId val="{00000003-E1CF-4379-B17A-DF1581FDF87C}"/>
            </c:ext>
          </c:extLst>
        </c:ser>
        <c:ser>
          <c:idx val="4"/>
          <c:order val="4"/>
          <c:tx>
            <c:strRef>
              <c:f>Sheet1!$A$6</c:f>
              <c:strCache>
                <c:ptCount val="1"/>
                <c:pt idx="0">
                  <c:v>1 - My vote won’t be influenced at all</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Sheet1!$B$1:$K$1</c:f>
              <c:strCache>
                <c:ptCount val="4"/>
                <c:pt idx="0">
                  <c:v>Hispanic Intenders</c:v>
                </c:pt>
                <c:pt idx="1">
                  <c:v>Non-Hispanic Intenders</c:v>
                </c:pt>
                <c:pt idx="2">
                  <c:v>Hispanic Parents of Intenders</c:v>
                </c:pt>
                <c:pt idx="3">
                  <c:v>Non-Hispanic Parents of Intenders</c:v>
                </c:pt>
              </c:strCache>
            </c:strRef>
          </c:cat>
          <c:val>
            <c:numRef>
              <c:f>Sheet1!$B$6:$K$6</c:f>
              <c:numCache>
                <c:formatCode>0%</c:formatCode>
                <c:ptCount val="4"/>
                <c:pt idx="0">
                  <c:v>2.4193548387096801E-2</c:v>
                </c:pt>
                <c:pt idx="1">
                  <c:v>5.6179775280898903E-2</c:v>
                </c:pt>
                <c:pt idx="2">
                  <c:v>3.4965034965035002E-2</c:v>
                </c:pt>
                <c:pt idx="3">
                  <c:v>5.1282051282051301E-2</c:v>
                </c:pt>
              </c:numCache>
            </c:numRef>
          </c:val>
          <c:extLst>
            <c:ext xmlns:c16="http://schemas.microsoft.com/office/drawing/2014/chart" uri="{C3380CC4-5D6E-409C-BE32-E72D297353CC}">
              <c16:uniqueId val="{0000000A-E1CF-4379-B17A-DF1581FDF87C}"/>
            </c:ext>
          </c:extLst>
        </c:ser>
        <c:dLbls>
          <c:dLblPos val="ctr"/>
          <c:showLegendKey val="0"/>
          <c:showVal val="1"/>
          <c:showCatName val="0"/>
          <c:showSerName val="0"/>
          <c:showPercent val="0"/>
          <c:showBubbleSize val="0"/>
        </c:dLbls>
        <c:gapWidth val="150"/>
        <c:overlap val="100"/>
        <c:axId val="1574748768"/>
        <c:axId val="1574746112"/>
      </c:barChart>
      <c:catAx>
        <c:axId val="157474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74746112"/>
        <c:crosses val="autoZero"/>
        <c:auto val="1"/>
        <c:lblAlgn val="ctr"/>
        <c:lblOffset val="100"/>
        <c:noMultiLvlLbl val="0"/>
      </c:catAx>
      <c:valAx>
        <c:axId val="1574746112"/>
        <c:scaling>
          <c:orientation val="minMax"/>
          <c:max val="1"/>
        </c:scaling>
        <c:delete val="1"/>
        <c:axPos val="l"/>
        <c:numFmt formatCode="0%" sourceLinked="1"/>
        <c:majorTickMark val="out"/>
        <c:minorTickMark val="none"/>
        <c:tickLblPos val="nextTo"/>
        <c:crossAx val="15747487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Intenders</a:t>
            </a:r>
          </a:p>
        </c:rich>
      </c:tx>
      <c:layout>
        <c:manualLayout>
          <c:xMode val="edge"/>
          <c:yMode val="edge"/>
          <c:x val="0.33406010588364748"/>
          <c:y val="3.226986756649625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26378651962481"/>
          <c:y val="0.14220943144050657"/>
          <c:w val="0.50970334134143902"/>
          <c:h val="0.68794371067904003"/>
        </c:manualLayout>
      </c:layout>
      <c:barChart>
        <c:barDir val="col"/>
        <c:grouping val="percentStacked"/>
        <c:varyColors val="0"/>
        <c:ser>
          <c:idx val="0"/>
          <c:order val="0"/>
          <c:tx>
            <c:strRef>
              <c:f>Sheet1!$A$2</c:f>
              <c:strCache>
                <c:ptCount val="1"/>
                <c:pt idx="0">
                  <c:v>Yes</c:v>
                </c:pt>
              </c:strCache>
            </c:strRef>
          </c:tx>
          <c:spPr>
            <a:solidFill>
              <a:srgbClr val="335A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Sheet1!$B$2:$C$2</c:f>
              <c:numCache>
                <c:formatCode>0%</c:formatCode>
                <c:ptCount val="2"/>
                <c:pt idx="0">
                  <c:v>0.75806451612903225</c:v>
                </c:pt>
                <c:pt idx="1">
                  <c:v>0.8539325842696629</c:v>
                </c:pt>
              </c:numCache>
            </c:numRef>
          </c:val>
          <c:extLst>
            <c:ext xmlns:c16="http://schemas.microsoft.com/office/drawing/2014/chart" uri="{C3380CC4-5D6E-409C-BE32-E72D297353CC}">
              <c16:uniqueId val="{00000000-BBC2-41BE-875D-DB9983EB21F5}"/>
            </c:ext>
          </c:extLst>
        </c:ser>
        <c:ser>
          <c:idx val="1"/>
          <c:order val="1"/>
          <c:tx>
            <c:strRef>
              <c:f>Sheet1!$A$3</c:f>
              <c:strCache>
                <c:ptCount val="1"/>
                <c:pt idx="0">
                  <c:v>No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Sheet1!$B$3:$C$3</c:f>
              <c:numCache>
                <c:formatCode>0%</c:formatCode>
                <c:ptCount val="2"/>
                <c:pt idx="0">
                  <c:v>7.2580645161290328E-2</c:v>
                </c:pt>
                <c:pt idx="1">
                  <c:v>4.49438202247191E-2</c:v>
                </c:pt>
              </c:numCache>
            </c:numRef>
          </c:val>
          <c:extLst>
            <c:ext xmlns:c16="http://schemas.microsoft.com/office/drawing/2014/chart" uri="{C3380CC4-5D6E-409C-BE32-E72D297353CC}">
              <c16:uniqueId val="{00000001-BBC2-41BE-875D-DB9983EB21F5}"/>
            </c:ext>
          </c:extLst>
        </c:ser>
        <c:ser>
          <c:idx val="2"/>
          <c:order val="2"/>
          <c:tx>
            <c:strRef>
              <c:f>Sheet1!$A$4</c:f>
              <c:strCache>
                <c:ptCount val="1"/>
                <c:pt idx="0">
                  <c:v>I don't know</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Sheet1!$B$4:$C$4</c:f>
              <c:numCache>
                <c:formatCode>0%</c:formatCode>
                <c:ptCount val="2"/>
                <c:pt idx="0">
                  <c:v>0.16935483870967741</c:v>
                </c:pt>
                <c:pt idx="1">
                  <c:v>0.101123595505618</c:v>
                </c:pt>
              </c:numCache>
            </c:numRef>
          </c:val>
          <c:extLst>
            <c:ext xmlns:c16="http://schemas.microsoft.com/office/drawing/2014/chart" uri="{C3380CC4-5D6E-409C-BE32-E72D297353CC}">
              <c16:uniqueId val="{00000002-BBC2-41BE-875D-DB9983EB21F5}"/>
            </c:ext>
          </c:extLst>
        </c:ser>
        <c:dLbls>
          <c:showLegendKey val="0"/>
          <c:showVal val="0"/>
          <c:showCatName val="0"/>
          <c:showSerName val="0"/>
          <c:showPercent val="0"/>
          <c:showBubbleSize val="0"/>
        </c:dLbls>
        <c:gapWidth val="92"/>
        <c:overlap val="100"/>
        <c:axId val="1572602208"/>
        <c:axId val="1572605040"/>
      </c:barChart>
      <c:catAx>
        <c:axId val="157260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72605040"/>
        <c:crosses val="autoZero"/>
        <c:auto val="1"/>
        <c:lblAlgn val="ctr"/>
        <c:lblOffset val="100"/>
        <c:noMultiLvlLbl val="0"/>
      </c:catAx>
      <c:valAx>
        <c:axId val="1572605040"/>
        <c:scaling>
          <c:orientation val="minMax"/>
        </c:scaling>
        <c:delete val="1"/>
        <c:axPos val="l"/>
        <c:numFmt formatCode="0%" sourceLinked="1"/>
        <c:majorTickMark val="out"/>
        <c:minorTickMark val="none"/>
        <c:tickLblPos val="nextTo"/>
        <c:crossAx val="1572602208"/>
        <c:crosses val="autoZero"/>
        <c:crossBetween val="between"/>
      </c:valAx>
      <c:spPr>
        <a:noFill/>
        <a:ln>
          <a:noFill/>
        </a:ln>
        <a:effectLst/>
      </c:spPr>
    </c:plotArea>
    <c:legend>
      <c:legendPos val="r"/>
      <c:layout>
        <c:manualLayout>
          <c:xMode val="edge"/>
          <c:yMode val="edge"/>
          <c:x val="0.62424795277450529"/>
          <c:y val="0.22724402626309848"/>
          <c:w val="0.22964293076999701"/>
          <c:h val="0.55059445161552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u="none" dirty="0">
                <a:solidFill>
                  <a:schemeClr val="tx1"/>
                </a:solidFill>
                <a:latin typeface=" Century Gothic"/>
              </a:rPr>
              <a:t>Intenders</a:t>
            </a:r>
          </a:p>
          <a:p>
            <a:pPr>
              <a:defRPr/>
            </a:pPr>
            <a:r>
              <a:rPr lang="en-US" sz="800" u="none" dirty="0">
                <a:solidFill>
                  <a:schemeClr val="tx1"/>
                </a:solidFill>
                <a:latin typeface=" Century Gothic"/>
              </a:rPr>
              <a:t>Plan to Work in College</a:t>
            </a:r>
          </a:p>
        </c:rich>
      </c:tx>
      <c:layout>
        <c:manualLayout>
          <c:xMode val="edge"/>
          <c:yMode val="edge"/>
          <c:x val="0.40025561715262858"/>
          <c:y val="3.179017350664877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535138255687336"/>
          <c:y val="0.15767248887581101"/>
          <c:w val="0.55731491700753788"/>
          <c:h val="0.67219276821534601"/>
        </c:manualLayout>
      </c:layout>
      <c:barChart>
        <c:barDir val="col"/>
        <c:grouping val="percentStacked"/>
        <c:varyColors val="0"/>
        <c:ser>
          <c:idx val="0"/>
          <c:order val="0"/>
          <c:tx>
            <c:strRef>
              <c:f>Sheet1!$A$2</c:f>
              <c:strCache>
                <c:ptCount val="1"/>
                <c:pt idx="0">
                  <c:v>More than 20 hours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Sheet1!$B$2:$C$2</c:f>
              <c:numCache>
                <c:formatCode>0%</c:formatCode>
                <c:ptCount val="2"/>
                <c:pt idx="0">
                  <c:v>0.32978723404255322</c:v>
                </c:pt>
                <c:pt idx="1">
                  <c:v>0.26315789473684209</c:v>
                </c:pt>
              </c:numCache>
            </c:numRef>
          </c:val>
          <c:extLst>
            <c:ext xmlns:c16="http://schemas.microsoft.com/office/drawing/2014/chart" uri="{C3380CC4-5D6E-409C-BE32-E72D297353CC}">
              <c16:uniqueId val="{00000000-BBC2-41BE-875D-DB9983EB21F5}"/>
            </c:ext>
          </c:extLst>
        </c:ser>
        <c:ser>
          <c:idx val="1"/>
          <c:order val="1"/>
          <c:tx>
            <c:strRef>
              <c:f>Sheet1!$A$3</c:f>
              <c:strCache>
                <c:ptCount val="1"/>
                <c:pt idx="0">
                  <c:v>16-20 hours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Sheet1!$B$3:$C$3</c:f>
              <c:numCache>
                <c:formatCode>0%</c:formatCode>
                <c:ptCount val="2"/>
                <c:pt idx="0">
                  <c:v>0.2021276595744681</c:v>
                </c:pt>
                <c:pt idx="1">
                  <c:v>0.35526315789473678</c:v>
                </c:pt>
              </c:numCache>
            </c:numRef>
          </c:val>
          <c:extLst>
            <c:ext xmlns:c16="http://schemas.microsoft.com/office/drawing/2014/chart" uri="{C3380CC4-5D6E-409C-BE32-E72D297353CC}">
              <c16:uniqueId val="{00000001-BBC2-41BE-875D-DB9983EB21F5}"/>
            </c:ext>
          </c:extLst>
        </c:ser>
        <c:ser>
          <c:idx val="2"/>
          <c:order val="2"/>
          <c:tx>
            <c:strRef>
              <c:f>Sheet1!$A$4</c:f>
              <c:strCache>
                <c:ptCount val="1"/>
                <c:pt idx="0">
                  <c:v>11-15 hours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Sheet1!$B$4:$C$4</c:f>
              <c:numCache>
                <c:formatCode>0%</c:formatCode>
                <c:ptCount val="2"/>
                <c:pt idx="0">
                  <c:v>0.1276595744680851</c:v>
                </c:pt>
                <c:pt idx="1">
                  <c:v>0.22368421052631579</c:v>
                </c:pt>
              </c:numCache>
            </c:numRef>
          </c:val>
          <c:extLst>
            <c:ext xmlns:c16="http://schemas.microsoft.com/office/drawing/2014/chart" uri="{C3380CC4-5D6E-409C-BE32-E72D297353CC}">
              <c16:uniqueId val="{00000002-BBC2-41BE-875D-DB9983EB21F5}"/>
            </c:ext>
          </c:extLst>
        </c:ser>
        <c:ser>
          <c:idx val="3"/>
          <c:order val="3"/>
          <c:tx>
            <c:strRef>
              <c:f>Sheet1!$A$5</c:f>
              <c:strCache>
                <c:ptCount val="1"/>
                <c:pt idx="0">
                  <c:v>6-10 hours</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Sheet1!$B$5:$C$5</c:f>
              <c:numCache>
                <c:formatCode>0%</c:formatCode>
                <c:ptCount val="2"/>
                <c:pt idx="0">
                  <c:v>0.21276595744680851</c:v>
                </c:pt>
                <c:pt idx="1">
                  <c:v>0.14473684210526319</c:v>
                </c:pt>
              </c:numCache>
            </c:numRef>
          </c:val>
          <c:extLst>
            <c:ext xmlns:c16="http://schemas.microsoft.com/office/drawing/2014/chart" uri="{C3380CC4-5D6E-409C-BE32-E72D297353CC}">
              <c16:uniqueId val="{00000000-0623-423D-A247-3D6C110B8BEF}"/>
            </c:ext>
          </c:extLst>
        </c:ser>
        <c:ser>
          <c:idx val="4"/>
          <c:order val="4"/>
          <c:tx>
            <c:strRef>
              <c:f>Sheet1!$A$6</c:f>
              <c:strCache>
                <c:ptCount val="1"/>
                <c:pt idx="0">
                  <c:v>1-5 hours</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Hispanic Intenders</c:v>
                </c:pt>
                <c:pt idx="1">
                  <c:v>Non-Hispanic Intenders</c:v>
                </c:pt>
              </c:strCache>
            </c:strRef>
          </c:cat>
          <c:val>
            <c:numRef>
              <c:f>Sheet1!$B$6:$C$6</c:f>
              <c:numCache>
                <c:formatCode>0%</c:formatCode>
                <c:ptCount val="2"/>
                <c:pt idx="0">
                  <c:v>0.1276595744680851</c:v>
                </c:pt>
                <c:pt idx="1">
                  <c:v>1.3157894736842099E-2</c:v>
                </c:pt>
              </c:numCache>
            </c:numRef>
          </c:val>
          <c:extLst>
            <c:ext xmlns:c16="http://schemas.microsoft.com/office/drawing/2014/chart" uri="{C3380CC4-5D6E-409C-BE32-E72D297353CC}">
              <c16:uniqueId val="{00000001-0623-423D-A247-3D6C110B8BEF}"/>
            </c:ext>
          </c:extLst>
        </c:ser>
        <c:dLbls>
          <c:dLblPos val="ctr"/>
          <c:showLegendKey val="0"/>
          <c:showVal val="1"/>
          <c:showCatName val="0"/>
          <c:showSerName val="0"/>
          <c:showPercent val="0"/>
          <c:showBubbleSize val="0"/>
        </c:dLbls>
        <c:gapWidth val="92"/>
        <c:overlap val="100"/>
        <c:axId val="1486462288"/>
        <c:axId val="1486464608"/>
      </c:barChart>
      <c:catAx>
        <c:axId val="148646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486464608"/>
        <c:crosses val="autoZero"/>
        <c:auto val="1"/>
        <c:lblAlgn val="ctr"/>
        <c:lblOffset val="100"/>
        <c:noMultiLvlLbl val="0"/>
      </c:catAx>
      <c:valAx>
        <c:axId val="1486464608"/>
        <c:scaling>
          <c:orientation val="minMax"/>
        </c:scaling>
        <c:delete val="1"/>
        <c:axPos val="l"/>
        <c:numFmt formatCode="0%" sourceLinked="1"/>
        <c:majorTickMark val="out"/>
        <c:minorTickMark val="none"/>
        <c:tickLblPos val="nextTo"/>
        <c:crossAx val="1486462288"/>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000" u="sng" dirty="0">
                <a:solidFill>
                  <a:schemeClr val="tx1"/>
                </a:solidFill>
                <a:latin typeface=" Century Gothic"/>
              </a:rPr>
              <a:t>Full Time or Part</a:t>
            </a:r>
            <a:r>
              <a:rPr lang="en-US" sz="1000" u="sng" baseline="0" dirty="0">
                <a:solidFill>
                  <a:schemeClr val="tx1"/>
                </a:solidFill>
                <a:latin typeface=" Century Gothic"/>
              </a:rPr>
              <a:t> Time</a:t>
            </a:r>
            <a:endParaRPr lang="en-US" sz="1000" u="sng" dirty="0">
              <a:solidFill>
                <a:schemeClr val="tx1"/>
              </a:solidFill>
              <a:latin typeface=" Century Gothic"/>
            </a:endParaRPr>
          </a:p>
        </c:rich>
      </c:tx>
      <c:layout>
        <c:manualLayout>
          <c:xMode val="edge"/>
          <c:yMode val="edge"/>
          <c:x val="0.26838697995225036"/>
          <c:y val="2.4202400674872192E-2"/>
        </c:manualLayout>
      </c:layout>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490247382040399E-2"/>
          <c:y val="0.13010823110306999"/>
          <c:w val="0.66643900603351802"/>
          <c:h val="0.68794371067904003"/>
        </c:manualLayout>
      </c:layout>
      <c:barChart>
        <c:barDir val="col"/>
        <c:grouping val="percentStacked"/>
        <c:varyColors val="0"/>
        <c:ser>
          <c:idx val="0"/>
          <c:order val="0"/>
          <c:tx>
            <c:strRef>
              <c:f>Sheet1!$A$2</c:f>
              <c:strCache>
                <c:ptCount val="1"/>
                <c:pt idx="0">
                  <c:v>Not sure/don’t know</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Sheet1!$B$2:$E$2</c:f>
              <c:numCache>
                <c:formatCode>0%</c:formatCode>
                <c:ptCount val="4"/>
                <c:pt idx="0">
                  <c:v>7.25806451612903E-2</c:v>
                </c:pt>
                <c:pt idx="1">
                  <c:v>8.98876404494382E-2</c:v>
                </c:pt>
                <c:pt idx="2">
                  <c:v>4.8951048951048903E-2</c:v>
                </c:pt>
                <c:pt idx="3">
                  <c:v>7.69230769230769E-2</c:v>
                </c:pt>
              </c:numCache>
            </c:numRef>
          </c:val>
          <c:extLst>
            <c:ext xmlns:c16="http://schemas.microsoft.com/office/drawing/2014/chart" uri="{C3380CC4-5D6E-409C-BE32-E72D297353CC}">
              <c16:uniqueId val="{00000000-3B55-476E-8B0B-B313FDD1114C}"/>
            </c:ext>
          </c:extLst>
        </c:ser>
        <c:ser>
          <c:idx val="1"/>
          <c:order val="1"/>
          <c:tx>
            <c:strRef>
              <c:f>Sheet1!$A$3</c:f>
              <c:strCache>
                <c:ptCount val="1"/>
                <c:pt idx="0">
                  <c:v>As a part-time student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Sheet1!$B$3:$E$3</c:f>
              <c:numCache>
                <c:formatCode>0%</c:formatCode>
                <c:ptCount val="4"/>
                <c:pt idx="0">
                  <c:v>0.64516129032258096</c:v>
                </c:pt>
                <c:pt idx="1">
                  <c:v>0.50561797752809001</c:v>
                </c:pt>
                <c:pt idx="2">
                  <c:v>0.14685314685314699</c:v>
                </c:pt>
                <c:pt idx="3">
                  <c:v>0.13247863247863201</c:v>
                </c:pt>
              </c:numCache>
            </c:numRef>
          </c:val>
          <c:extLst>
            <c:ext xmlns:c16="http://schemas.microsoft.com/office/drawing/2014/chart" uri="{C3380CC4-5D6E-409C-BE32-E72D297353CC}">
              <c16:uniqueId val="{00000001-3B55-476E-8B0B-B313FDD1114C}"/>
            </c:ext>
          </c:extLst>
        </c:ser>
        <c:ser>
          <c:idx val="2"/>
          <c:order val="2"/>
          <c:tx>
            <c:strRef>
              <c:f>Sheet1!$A$4</c:f>
              <c:strCache>
                <c:ptCount val="1"/>
                <c:pt idx="0">
                  <c:v>As a full-time student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Hispanic Intenders</c:v>
                </c:pt>
                <c:pt idx="1">
                  <c:v>Non-Hispanic Intenders</c:v>
                </c:pt>
                <c:pt idx="2">
                  <c:v>Hispanic Parents of Intenders</c:v>
                </c:pt>
                <c:pt idx="3">
                  <c:v>Non-Hispanic Parents of Intenders</c:v>
                </c:pt>
              </c:strCache>
            </c:strRef>
          </c:cat>
          <c:val>
            <c:numRef>
              <c:f>Sheet1!$B$4:$E$4</c:f>
              <c:numCache>
                <c:formatCode>0%</c:formatCode>
                <c:ptCount val="4"/>
                <c:pt idx="0">
                  <c:v>0.282258064516129</c:v>
                </c:pt>
                <c:pt idx="1">
                  <c:v>0.40449438202247201</c:v>
                </c:pt>
                <c:pt idx="2">
                  <c:v>0.80419580419580405</c:v>
                </c:pt>
                <c:pt idx="3">
                  <c:v>0.79059829059829001</c:v>
                </c:pt>
              </c:numCache>
            </c:numRef>
          </c:val>
          <c:extLst>
            <c:ext xmlns:c16="http://schemas.microsoft.com/office/drawing/2014/chart" uri="{C3380CC4-5D6E-409C-BE32-E72D297353CC}">
              <c16:uniqueId val="{00000002-3B55-476E-8B0B-B313FDD1114C}"/>
            </c:ext>
          </c:extLst>
        </c:ser>
        <c:dLbls>
          <c:dLblPos val="ctr"/>
          <c:showLegendKey val="0"/>
          <c:showVal val="1"/>
          <c:showCatName val="0"/>
          <c:showSerName val="0"/>
          <c:showPercent val="0"/>
          <c:showBubbleSize val="0"/>
        </c:dLbls>
        <c:gapWidth val="92"/>
        <c:overlap val="100"/>
        <c:axId val="1569108656"/>
        <c:axId val="1569111216"/>
      </c:barChart>
      <c:catAx>
        <c:axId val="1569108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69111216"/>
        <c:crosses val="autoZero"/>
        <c:auto val="1"/>
        <c:lblAlgn val="ctr"/>
        <c:lblOffset val="100"/>
        <c:noMultiLvlLbl val="0"/>
      </c:catAx>
      <c:valAx>
        <c:axId val="1569111216"/>
        <c:scaling>
          <c:orientation val="minMax"/>
        </c:scaling>
        <c:delete val="1"/>
        <c:axPos val="l"/>
        <c:numFmt formatCode="0%" sourceLinked="1"/>
        <c:majorTickMark val="out"/>
        <c:minorTickMark val="none"/>
        <c:tickLblPos val="nextTo"/>
        <c:crossAx val="1569108656"/>
        <c:crosses val="autoZero"/>
        <c:crossBetween val="between"/>
      </c:valAx>
      <c:spPr>
        <a:noFill/>
        <a:ln>
          <a:noFill/>
        </a:ln>
        <a:effectLst/>
      </c:spPr>
    </c:plotArea>
    <c:legend>
      <c:legendPos val="r"/>
      <c:layout>
        <c:manualLayout>
          <c:xMode val="edge"/>
          <c:yMode val="edge"/>
          <c:x val="0.69342304720412995"/>
          <c:y val="0.23866616186768799"/>
          <c:w val="0.29758227240566598"/>
          <c:h val="0.6084045218469540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sng" strike="noStrike" kern="1200" spc="0" baseline="0">
                <a:solidFill>
                  <a:schemeClr val="tx1">
                    <a:lumMod val="65000"/>
                    <a:lumOff val="35000"/>
                  </a:schemeClr>
                </a:solidFill>
                <a:latin typeface="+mn-lt"/>
                <a:ea typeface="+mn-ea"/>
                <a:cs typeface="+mn-cs"/>
              </a:defRPr>
            </a:pPr>
            <a:r>
              <a:rPr lang="en-US" u="sng"/>
              <a:t>Intenders</a:t>
            </a:r>
          </a:p>
        </c:rich>
      </c:tx>
      <c:overlay val="0"/>
      <c:spPr>
        <a:noFill/>
        <a:ln>
          <a:noFill/>
        </a:ln>
        <a:effectLst/>
      </c:spPr>
      <c:txPr>
        <a:bodyPr rot="0" spcFirstLastPara="1" vertOverflow="ellipsis" vert="horz" wrap="square" anchor="ctr" anchorCtr="1"/>
        <a:lstStyle/>
        <a:p>
          <a:pPr>
            <a:defRPr sz="1440"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8337546253972002"/>
          <c:y val="0.13802577559792001"/>
          <c:w val="0.47884710452776802"/>
          <c:h val="0.74813861705755702"/>
        </c:manualLayout>
      </c:layout>
      <c:barChart>
        <c:barDir val="bar"/>
        <c:grouping val="clustered"/>
        <c:varyColors val="0"/>
        <c:ser>
          <c:idx val="0"/>
          <c:order val="0"/>
          <c:tx>
            <c:strRef>
              <c:f>Sheet1!$B$1</c:f>
              <c:strCache>
                <c:ptCount val="1"/>
                <c:pt idx="0">
                  <c:v>Hispanic</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will get a better job and make more money</c:v>
                </c:pt>
                <c:pt idx="1">
                  <c:v>I want to pursue a specific career path that requires higher education, such as nursing, engineering, law, etc.</c:v>
                </c:pt>
                <c:pt idx="2">
                  <c:v>Decent jobs are not available without a degree</c:v>
                </c:pt>
                <c:pt idx="3">
                  <c:v>I want to experience college life</c:v>
                </c:pt>
                <c:pt idx="4">
                  <c:v>I didn’t want to have to find a job right out of high school</c:v>
                </c:pt>
              </c:strCache>
            </c:strRef>
          </c:cat>
          <c:val>
            <c:numRef>
              <c:f>Sheet1!$B$2:$B$6</c:f>
              <c:numCache>
                <c:formatCode>0%</c:formatCode>
                <c:ptCount val="5"/>
                <c:pt idx="0">
                  <c:v>0.88679245283018904</c:v>
                </c:pt>
                <c:pt idx="1">
                  <c:v>0.77358490566037696</c:v>
                </c:pt>
                <c:pt idx="2">
                  <c:v>0.74528301886792403</c:v>
                </c:pt>
                <c:pt idx="3">
                  <c:v>0.47169811320754701</c:v>
                </c:pt>
                <c:pt idx="4">
                  <c:v>0.339622641509434</c:v>
                </c:pt>
              </c:numCache>
            </c:numRef>
          </c:val>
          <c:extLst>
            <c:ext xmlns:c16="http://schemas.microsoft.com/office/drawing/2014/chart" uri="{C3380CC4-5D6E-409C-BE32-E72D297353CC}">
              <c16:uniqueId val="{00000000-9323-4FDA-87D5-54CF7D945856}"/>
            </c:ext>
          </c:extLst>
        </c:ser>
        <c:ser>
          <c:idx val="1"/>
          <c:order val="1"/>
          <c:tx>
            <c:strRef>
              <c:f>Sheet1!$C$1</c:f>
              <c:strCache>
                <c:ptCount val="1"/>
                <c:pt idx="0">
                  <c:v>Non-Hispanic</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will get a better job and make more money</c:v>
                </c:pt>
                <c:pt idx="1">
                  <c:v>I want to pursue a specific career path that requires higher education, such as nursing, engineering, law, etc.</c:v>
                </c:pt>
                <c:pt idx="2">
                  <c:v>Decent jobs are not available without a degree</c:v>
                </c:pt>
                <c:pt idx="3">
                  <c:v>I want to experience college life</c:v>
                </c:pt>
                <c:pt idx="4">
                  <c:v>I didn’t want to have to find a job right out of high school</c:v>
                </c:pt>
              </c:strCache>
            </c:strRef>
          </c:cat>
          <c:val>
            <c:numRef>
              <c:f>Sheet1!$C$2:$C$6</c:f>
              <c:numCache>
                <c:formatCode>0%</c:formatCode>
                <c:ptCount val="5"/>
                <c:pt idx="0">
                  <c:v>0.89743589743589702</c:v>
                </c:pt>
                <c:pt idx="1">
                  <c:v>0.70512820512820495</c:v>
                </c:pt>
                <c:pt idx="2">
                  <c:v>0.64102564102564097</c:v>
                </c:pt>
                <c:pt idx="3">
                  <c:v>0.32051282051281998</c:v>
                </c:pt>
                <c:pt idx="4">
                  <c:v>0.269230769230769</c:v>
                </c:pt>
              </c:numCache>
            </c:numRef>
          </c:val>
          <c:extLst>
            <c:ext xmlns:c16="http://schemas.microsoft.com/office/drawing/2014/chart" uri="{C3380CC4-5D6E-409C-BE32-E72D297353CC}">
              <c16:uniqueId val="{00000001-9323-4FDA-87D5-54CF7D945856}"/>
            </c:ext>
          </c:extLst>
        </c:ser>
        <c:dLbls>
          <c:dLblPos val="ctr"/>
          <c:showLegendKey val="0"/>
          <c:showVal val="1"/>
          <c:showCatName val="0"/>
          <c:showSerName val="0"/>
          <c:showPercent val="0"/>
          <c:showBubbleSize val="0"/>
        </c:dLbls>
        <c:gapWidth val="92"/>
        <c:axId val="1375182864"/>
        <c:axId val="1375185184"/>
      </c:barChart>
      <c:catAx>
        <c:axId val="13751828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75185184"/>
        <c:crosses val="autoZero"/>
        <c:auto val="1"/>
        <c:lblAlgn val="ctr"/>
        <c:lblOffset val="100"/>
        <c:noMultiLvlLbl val="0"/>
      </c:catAx>
      <c:valAx>
        <c:axId val="1375185184"/>
        <c:scaling>
          <c:orientation val="minMax"/>
          <c:max val="1"/>
        </c:scaling>
        <c:delete val="1"/>
        <c:axPos val="t"/>
        <c:numFmt formatCode="0%" sourceLinked="1"/>
        <c:majorTickMark val="out"/>
        <c:minorTickMark val="none"/>
        <c:tickLblPos val="nextTo"/>
        <c:crossAx val="1375182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200" u="sng" dirty="0">
                <a:solidFill>
                  <a:schemeClr val="tx1"/>
                </a:solidFill>
                <a:latin typeface=" Century Gothic"/>
              </a:rPr>
              <a:t>Intenders</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0496204751445702"/>
          <c:y val="0.13802577559792001"/>
          <c:w val="0.55726051081233396"/>
          <c:h val="0.74813861705755702"/>
        </c:manualLayout>
      </c:layout>
      <c:barChart>
        <c:barDir val="bar"/>
        <c:grouping val="clustered"/>
        <c:varyColors val="0"/>
        <c:ser>
          <c:idx val="0"/>
          <c:order val="0"/>
          <c:tx>
            <c:strRef>
              <c:f>Sheet1!$B$1</c:f>
              <c:strCache>
                <c:ptCount val="1"/>
                <c:pt idx="0">
                  <c:v>Hispanic</c:v>
                </c:pt>
              </c:strCache>
            </c:strRef>
          </c:tx>
          <c:spPr>
            <a:solidFill>
              <a:srgbClr val="7030A0"/>
            </a:solidFill>
            <a:ln>
              <a:noFill/>
            </a:ln>
            <a:effectLst/>
          </c:spPr>
          <c:invertIfNegative val="0"/>
          <c:dLbls>
            <c:dLbl>
              <c:idx val="3"/>
              <c:layout>
                <c:manualLayout>
                  <c:x val="-3.6805662177230025E-2"/>
                  <c:y val="-"/>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7C0-1746-AE30-842F0E03E0F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Bachelor’s degree program (BS, BA)</c:v>
                </c:pt>
                <c:pt idx="1">
                  <c:v>Associate’s degree program (2-year program)</c:v>
                </c:pt>
                <c:pt idx="2">
                  <c:v>Vocational or trade school program, such as nursing, auto, etc.</c:v>
                </c:pt>
                <c:pt idx="3">
                  <c:v>Other (please specify)</c:v>
                </c:pt>
              </c:strCache>
            </c:strRef>
          </c:cat>
          <c:val>
            <c:numRef>
              <c:f>Sheet1!$B$2:$B$5</c:f>
              <c:numCache>
                <c:formatCode>0%</c:formatCode>
                <c:ptCount val="4"/>
                <c:pt idx="0">
                  <c:v>0.42741935483870969</c:v>
                </c:pt>
                <c:pt idx="1">
                  <c:v>0.49193548387096769</c:v>
                </c:pt>
                <c:pt idx="2">
                  <c:v>0.38709677419354838</c:v>
                </c:pt>
                <c:pt idx="3">
                  <c:v>4.0322580645161289E-2</c:v>
                </c:pt>
              </c:numCache>
            </c:numRef>
          </c:val>
          <c:extLst>
            <c:ext xmlns:c16="http://schemas.microsoft.com/office/drawing/2014/chart" uri="{C3380CC4-5D6E-409C-BE32-E72D297353CC}">
              <c16:uniqueId val="{00000000-0806-49CF-A537-6D95CE21C4EC}"/>
            </c:ext>
          </c:extLst>
        </c:ser>
        <c:ser>
          <c:idx val="1"/>
          <c:order val="1"/>
          <c:tx>
            <c:strRef>
              <c:f>Sheet1!$C$1</c:f>
              <c:strCache>
                <c:ptCount val="1"/>
                <c:pt idx="0">
                  <c:v>Non-Hispanic</c:v>
                </c:pt>
              </c:strCache>
            </c:strRef>
          </c:tx>
          <c:spPr>
            <a:solidFill>
              <a:srgbClr val="00B050"/>
            </a:solidFill>
            <a:ln>
              <a:noFill/>
            </a:ln>
            <a:effectLst/>
          </c:spPr>
          <c:invertIfNegative val="0"/>
          <c:dLbls>
            <c:dLbl>
              <c:idx val="3"/>
              <c:layout>
                <c:manualLayout>
                  <c:x val="-3.8009918237351704E-2"/>
                  <c:y val="-3.810422837212079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C0-1746-AE30-842F0E03E0F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Bachelor’s degree program (BS, BA)</c:v>
                </c:pt>
                <c:pt idx="1">
                  <c:v>Associate’s degree program (2-year program)</c:v>
                </c:pt>
                <c:pt idx="2">
                  <c:v>Vocational or trade school program, such as nursing, auto, etc.</c:v>
                </c:pt>
                <c:pt idx="3">
                  <c:v>Other (please specify)</c:v>
                </c:pt>
              </c:strCache>
            </c:strRef>
          </c:cat>
          <c:val>
            <c:numRef>
              <c:f>Sheet1!$C$2:$C$5</c:f>
              <c:numCache>
                <c:formatCode>0%</c:formatCode>
                <c:ptCount val="4"/>
                <c:pt idx="0">
                  <c:v>0.449438202247191</c:v>
                </c:pt>
                <c:pt idx="1">
                  <c:v>0.6404494382022472</c:v>
                </c:pt>
                <c:pt idx="2">
                  <c:v>0.42696629213483139</c:v>
                </c:pt>
                <c:pt idx="3">
                  <c:v>3.3707865168539318E-2</c:v>
                </c:pt>
              </c:numCache>
            </c:numRef>
          </c:val>
          <c:extLst>
            <c:ext xmlns:c16="http://schemas.microsoft.com/office/drawing/2014/chart" uri="{C3380CC4-5D6E-409C-BE32-E72D297353CC}">
              <c16:uniqueId val="{00000001-0806-49CF-A537-6D95CE21C4EC}"/>
            </c:ext>
          </c:extLst>
        </c:ser>
        <c:dLbls>
          <c:dLblPos val="ctr"/>
          <c:showLegendKey val="0"/>
          <c:showVal val="1"/>
          <c:showCatName val="0"/>
          <c:showSerName val="0"/>
          <c:showPercent val="0"/>
          <c:showBubbleSize val="0"/>
        </c:dLbls>
        <c:gapWidth val="92"/>
        <c:axId val="1375553776"/>
        <c:axId val="1375555552"/>
      </c:barChart>
      <c:catAx>
        <c:axId val="1375553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375555552"/>
        <c:crosses val="autoZero"/>
        <c:auto val="1"/>
        <c:lblAlgn val="ctr"/>
        <c:lblOffset val="100"/>
        <c:noMultiLvlLbl val="0"/>
      </c:catAx>
      <c:valAx>
        <c:axId val="1375555552"/>
        <c:scaling>
          <c:orientation val="minMax"/>
          <c:max val="0.8"/>
        </c:scaling>
        <c:delete val="1"/>
        <c:axPos val="t"/>
        <c:numFmt formatCode="0%" sourceLinked="1"/>
        <c:majorTickMark val="out"/>
        <c:minorTickMark val="none"/>
        <c:tickLblPos val="nextTo"/>
        <c:crossAx val="1375553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 Century Gothic"/>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r>
              <a:rPr lang="en-US" sz="1200" u="sng" dirty="0">
                <a:solidFill>
                  <a:schemeClr val="tx1"/>
                </a:solidFill>
                <a:latin typeface=" Century Gothic"/>
              </a:rPr>
              <a:t>Parents of Intenders</a:t>
            </a:r>
          </a:p>
        </c:rich>
      </c:tx>
      <c:overlay val="0"/>
      <c:spPr>
        <a:noFill/>
        <a:ln>
          <a:noFill/>
        </a:ln>
        <a:effectLst/>
      </c:spPr>
      <c:txPr>
        <a:bodyPr rot="0" spcFirstLastPara="1" vertOverflow="ellipsis" vert="horz" wrap="square" anchor="ctr" anchorCtr="1"/>
        <a:lstStyle/>
        <a:p>
          <a:pPr>
            <a:defRPr sz="1862"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0496204751445702"/>
          <c:y val="0.13802577559792001"/>
          <c:w val="0.55726051081233396"/>
          <c:h val="0.74813861705755702"/>
        </c:manualLayout>
      </c:layout>
      <c:barChart>
        <c:barDir val="bar"/>
        <c:grouping val="clustered"/>
        <c:varyColors val="0"/>
        <c:ser>
          <c:idx val="0"/>
          <c:order val="0"/>
          <c:tx>
            <c:strRef>
              <c:f>Sheet1!$B$1</c:f>
              <c:strCache>
                <c:ptCount val="1"/>
                <c:pt idx="0">
                  <c:v>Hispanic</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Bachelor’s degree program (BS, BA)</c:v>
                </c:pt>
                <c:pt idx="1">
                  <c:v>Associate’s degree program (2-year program)</c:v>
                </c:pt>
                <c:pt idx="2">
                  <c:v>Vocational or trade school program, such as nursing, auto, etc.</c:v>
                </c:pt>
                <c:pt idx="3">
                  <c:v>Other (please specify)</c:v>
                </c:pt>
              </c:strCache>
            </c:strRef>
          </c:cat>
          <c:val>
            <c:numRef>
              <c:f>Sheet1!$B$2:$B$5</c:f>
              <c:numCache>
                <c:formatCode>0%</c:formatCode>
                <c:ptCount val="4"/>
                <c:pt idx="0">
                  <c:v>0.58041958041957997</c:v>
                </c:pt>
                <c:pt idx="1">
                  <c:v>0.37062937062937101</c:v>
                </c:pt>
                <c:pt idx="2">
                  <c:v>0.32867132867132898</c:v>
                </c:pt>
                <c:pt idx="3">
                  <c:v>5.5944055944055902E-2</c:v>
                </c:pt>
              </c:numCache>
            </c:numRef>
          </c:val>
          <c:extLst>
            <c:ext xmlns:c16="http://schemas.microsoft.com/office/drawing/2014/chart" uri="{C3380CC4-5D6E-409C-BE32-E72D297353CC}">
              <c16:uniqueId val="{00000000-0299-4383-B6C8-743A2874F4FF}"/>
            </c:ext>
          </c:extLst>
        </c:ser>
        <c:ser>
          <c:idx val="1"/>
          <c:order val="1"/>
          <c:tx>
            <c:strRef>
              <c:f>Sheet1!$C$1</c:f>
              <c:strCache>
                <c:ptCount val="1"/>
                <c:pt idx="0">
                  <c:v>Non-Hispanic</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 Century Gothic"/>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Bachelor’s degree program (BS, BA)</c:v>
                </c:pt>
                <c:pt idx="1">
                  <c:v>Associate’s degree program (2-year program)</c:v>
                </c:pt>
                <c:pt idx="2">
                  <c:v>Vocational or trade school program, such as nursing, auto, etc.</c:v>
                </c:pt>
                <c:pt idx="3">
                  <c:v>Other (please specify)</c:v>
                </c:pt>
              </c:strCache>
            </c:strRef>
          </c:cat>
          <c:val>
            <c:numRef>
              <c:f>Sheet1!$C$2:$C$5</c:f>
              <c:numCache>
                <c:formatCode>0%</c:formatCode>
                <c:ptCount val="4"/>
                <c:pt idx="0">
                  <c:v>0.72222222222222199</c:v>
                </c:pt>
                <c:pt idx="1">
                  <c:v>0.20512820512820501</c:v>
                </c:pt>
                <c:pt idx="2">
                  <c:v>0.226495726495726</c:v>
                </c:pt>
                <c:pt idx="3">
                  <c:v>6.4102564102564097E-2</c:v>
                </c:pt>
              </c:numCache>
            </c:numRef>
          </c:val>
          <c:extLst>
            <c:ext xmlns:c16="http://schemas.microsoft.com/office/drawing/2014/chart" uri="{C3380CC4-5D6E-409C-BE32-E72D297353CC}">
              <c16:uniqueId val="{00000001-0299-4383-B6C8-743A2874F4FF}"/>
            </c:ext>
          </c:extLst>
        </c:ser>
        <c:dLbls>
          <c:dLblPos val="ctr"/>
          <c:showLegendKey val="0"/>
          <c:showVal val="1"/>
          <c:showCatName val="0"/>
          <c:showSerName val="0"/>
          <c:showPercent val="0"/>
          <c:showBubbleSize val="0"/>
        </c:dLbls>
        <c:gapWidth val="92"/>
        <c:axId val="1524407568"/>
        <c:axId val="1523990192"/>
      </c:barChart>
      <c:catAx>
        <c:axId val="15244075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 Century Gothic"/>
                <a:ea typeface="+mn-ea"/>
                <a:cs typeface="+mn-cs"/>
              </a:defRPr>
            </a:pPr>
            <a:endParaRPr lang="en-US"/>
          </a:p>
        </c:txPr>
        <c:crossAx val="1523990192"/>
        <c:crosses val="autoZero"/>
        <c:auto val="1"/>
        <c:lblAlgn val="ctr"/>
        <c:lblOffset val="100"/>
        <c:noMultiLvlLbl val="0"/>
      </c:catAx>
      <c:valAx>
        <c:axId val="1523990192"/>
        <c:scaling>
          <c:orientation val="minMax"/>
          <c:max val="0.8"/>
        </c:scaling>
        <c:delete val="1"/>
        <c:axPos val="t"/>
        <c:numFmt formatCode="0%" sourceLinked="1"/>
        <c:majorTickMark val="out"/>
        <c:minorTickMark val="none"/>
        <c:tickLblPos val="nextTo"/>
        <c:crossAx val="1524407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 Century Gothic"/>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0.74552</cdr:x>
      <cdr:y>0.63639</cdr:y>
    </cdr:from>
    <cdr:to>
      <cdr:x>0.85696</cdr:x>
      <cdr:y>0.89211</cdr:y>
    </cdr:to>
    <cdr:sp macro="" textlink="">
      <cdr:nvSpPr>
        <cdr:cNvPr id="2" name="TextBox 1">
          <a:extLst xmlns:a="http://schemas.openxmlformats.org/drawingml/2006/main">
            <a:ext uri="{FF2B5EF4-FFF2-40B4-BE49-F238E27FC236}">
              <a16:creationId xmlns:a16="http://schemas.microsoft.com/office/drawing/2014/main" id="{378FEDC0-5323-DB4E-9CBE-24B76CA0E96C}"/>
            </a:ext>
          </a:extLst>
        </cdr:cNvPr>
        <cdr:cNvSpPr txBox="1"/>
      </cdr:nvSpPr>
      <cdr:spPr>
        <a:xfrm xmlns:a="http://schemas.openxmlformats.org/drawingml/2006/main">
          <a:off x="6117659" y="227559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0.71446</cdr:x>
      <cdr:y>0.63242</cdr:y>
    </cdr:from>
    <cdr:to>
      <cdr:x>0.8259</cdr:x>
      <cdr:y>0.71553</cdr:y>
    </cdr:to>
    <cdr:sp macro="" textlink="">
      <cdr:nvSpPr>
        <cdr:cNvPr id="3" name="TextBox 2">
          <a:extLst xmlns:a="http://schemas.openxmlformats.org/drawingml/2006/main">
            <a:ext uri="{FF2B5EF4-FFF2-40B4-BE49-F238E27FC236}">
              <a16:creationId xmlns:a16="http://schemas.microsoft.com/office/drawing/2014/main" id="{C7E8943A-555D-FB41-B903-B530099B9290}"/>
            </a:ext>
          </a:extLst>
        </cdr:cNvPr>
        <cdr:cNvSpPr txBox="1"/>
      </cdr:nvSpPr>
      <cdr:spPr>
        <a:xfrm xmlns:a="http://schemas.openxmlformats.org/drawingml/2006/main">
          <a:off x="5862782" y="2261417"/>
          <a:ext cx="914400" cy="2971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Perception problem</a:t>
          </a:r>
        </a:p>
      </cdr:txBody>
    </cdr:sp>
  </cdr:relSizeAnchor>
</c:userShapes>
</file>

<file path=ppt/drawings/drawing2.xml><?xml version="1.0" encoding="utf-8"?>
<c:userShapes xmlns:c="http://schemas.openxmlformats.org/drawingml/2006/chart">
  <cdr:relSizeAnchor xmlns:cdr="http://schemas.openxmlformats.org/drawingml/2006/chartDrawing">
    <cdr:from>
      <cdr:x>0.3776</cdr:x>
      <cdr:y>0.4366</cdr:y>
    </cdr:from>
    <cdr:to>
      <cdr:x>0.52391</cdr:x>
      <cdr:y>0.88969</cdr:y>
    </cdr:to>
    <cdr:sp macro="" textlink="">
      <cdr:nvSpPr>
        <cdr:cNvPr id="2" name="Oval 1">
          <a:extLst xmlns:a="http://schemas.openxmlformats.org/drawingml/2006/main">
            <a:ext uri="{FF2B5EF4-FFF2-40B4-BE49-F238E27FC236}">
              <a16:creationId xmlns:a16="http://schemas.microsoft.com/office/drawing/2014/main" id="{6BA0F25C-AE67-3140-8776-1C557E4FE70F}"/>
            </a:ext>
          </a:extLst>
        </cdr:cNvPr>
        <cdr:cNvSpPr/>
      </cdr:nvSpPr>
      <cdr:spPr>
        <a:xfrm xmlns:a="http://schemas.openxmlformats.org/drawingml/2006/main">
          <a:off x="3008812" y="1294905"/>
          <a:ext cx="1165860" cy="1343785"/>
        </a:xfrm>
        <a:prstGeom xmlns:a="http://schemas.openxmlformats.org/drawingml/2006/main" prst="ellipse">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0.04449</cdr:x>
      <cdr:y>0.54134</cdr:y>
    </cdr:from>
    <cdr:to>
      <cdr:x>0.16148</cdr:x>
      <cdr:y>0.83819</cdr:y>
    </cdr:to>
    <cdr:sp macro="" textlink="">
      <cdr:nvSpPr>
        <cdr:cNvPr id="3" name="Oval 2">
          <a:extLst xmlns:a="http://schemas.openxmlformats.org/drawingml/2006/main">
            <a:ext uri="{FF2B5EF4-FFF2-40B4-BE49-F238E27FC236}">
              <a16:creationId xmlns:a16="http://schemas.microsoft.com/office/drawing/2014/main" id="{D9EC672A-5F06-D040-94F4-810097ECD3E0}"/>
            </a:ext>
          </a:extLst>
        </cdr:cNvPr>
        <cdr:cNvSpPr/>
      </cdr:nvSpPr>
      <cdr:spPr>
        <a:xfrm xmlns:a="http://schemas.openxmlformats.org/drawingml/2006/main">
          <a:off x="354512" y="1605525"/>
          <a:ext cx="932180" cy="880414"/>
        </a:xfrm>
        <a:prstGeom xmlns:a="http://schemas.openxmlformats.org/drawingml/2006/main" prst="ellipse">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C9B0B-7765-B84D-AD78-25A2ECFD295E}" type="datetimeFigureOut">
              <a:rPr lang="en-US" smtClean="0"/>
              <a:t>3/19/18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08A20-480B-1D46-8F4D-6EA2FE6B7652}" type="slidenum">
              <a:rPr lang="en-US" smtClean="0"/>
              <a:t>‹#›</a:t>
            </a:fld>
            <a:endParaRPr lang="en-US"/>
          </a:p>
        </p:txBody>
      </p:sp>
    </p:spTree>
    <p:extLst>
      <p:ext uri="{BB962C8B-B14F-4D97-AF65-F5344CB8AC3E}">
        <p14:creationId xmlns:p14="http://schemas.microsoft.com/office/powerpoint/2010/main" val="575721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708A20-480B-1D46-8F4D-6EA2FE6B7652}" type="slidenum">
              <a:rPr lang="en-US" smtClean="0"/>
              <a:t>1</a:t>
            </a:fld>
            <a:endParaRPr lang="en-US"/>
          </a:p>
        </p:txBody>
      </p:sp>
    </p:spTree>
    <p:extLst>
      <p:ext uri="{BB962C8B-B14F-4D97-AF65-F5344CB8AC3E}">
        <p14:creationId xmlns:p14="http://schemas.microsoft.com/office/powerpoint/2010/main" val="3211661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10</a:t>
            </a:fld>
            <a:endParaRPr lang="en-US">
              <a:solidFill>
                <a:prstClr val="black"/>
              </a:solidFill>
              <a:latin typeface="Calibri"/>
            </a:endParaRPr>
          </a:p>
        </p:txBody>
      </p:sp>
    </p:spTree>
    <p:extLst>
      <p:ext uri="{BB962C8B-B14F-4D97-AF65-F5344CB8AC3E}">
        <p14:creationId xmlns:p14="http://schemas.microsoft.com/office/powerpoint/2010/main" val="1250209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11</a:t>
            </a:fld>
            <a:endParaRPr lang="en-US">
              <a:solidFill>
                <a:prstClr val="black"/>
              </a:solidFill>
              <a:latin typeface="Calibri"/>
            </a:endParaRPr>
          </a:p>
        </p:txBody>
      </p:sp>
    </p:spTree>
    <p:extLst>
      <p:ext uri="{BB962C8B-B14F-4D97-AF65-F5344CB8AC3E}">
        <p14:creationId xmlns:p14="http://schemas.microsoft.com/office/powerpoint/2010/main" val="21234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12</a:t>
            </a:fld>
            <a:endParaRPr lang="en-US">
              <a:solidFill>
                <a:prstClr val="black"/>
              </a:solidFill>
              <a:latin typeface="Calibri"/>
            </a:endParaRPr>
          </a:p>
        </p:txBody>
      </p:sp>
    </p:spTree>
    <p:extLst>
      <p:ext uri="{BB962C8B-B14F-4D97-AF65-F5344CB8AC3E}">
        <p14:creationId xmlns:p14="http://schemas.microsoft.com/office/powerpoint/2010/main" val="764923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13</a:t>
            </a:fld>
            <a:endParaRPr lang="en-US">
              <a:solidFill>
                <a:prstClr val="black"/>
              </a:solidFill>
              <a:latin typeface="Calibri"/>
            </a:endParaRPr>
          </a:p>
        </p:txBody>
      </p:sp>
    </p:spTree>
    <p:extLst>
      <p:ext uri="{BB962C8B-B14F-4D97-AF65-F5344CB8AC3E}">
        <p14:creationId xmlns:p14="http://schemas.microsoft.com/office/powerpoint/2010/main" val="2132334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734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963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123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409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173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19</a:t>
            </a:fld>
            <a:endParaRPr lang="en-US">
              <a:solidFill>
                <a:prstClr val="black"/>
              </a:solidFill>
              <a:latin typeface="Calibri"/>
            </a:endParaRPr>
          </a:p>
        </p:txBody>
      </p:sp>
    </p:spTree>
    <p:extLst>
      <p:ext uri="{BB962C8B-B14F-4D97-AF65-F5344CB8AC3E}">
        <p14:creationId xmlns:p14="http://schemas.microsoft.com/office/powerpoint/2010/main" val="1495779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AA708A20-480B-1D46-8F4D-6EA2FE6B76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3814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64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21</a:t>
            </a:fld>
            <a:endParaRPr lang="en-US">
              <a:solidFill>
                <a:prstClr val="black"/>
              </a:solidFill>
              <a:latin typeface="Calibri"/>
            </a:endParaRPr>
          </a:p>
        </p:txBody>
      </p:sp>
    </p:spTree>
    <p:extLst>
      <p:ext uri="{BB962C8B-B14F-4D97-AF65-F5344CB8AC3E}">
        <p14:creationId xmlns:p14="http://schemas.microsoft.com/office/powerpoint/2010/main" val="2034398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22</a:t>
            </a:fld>
            <a:endParaRPr lang="en-US">
              <a:solidFill>
                <a:prstClr val="black"/>
              </a:solidFill>
              <a:latin typeface="Calibri"/>
            </a:endParaRPr>
          </a:p>
        </p:txBody>
      </p:sp>
    </p:spTree>
    <p:extLst>
      <p:ext uri="{BB962C8B-B14F-4D97-AF65-F5344CB8AC3E}">
        <p14:creationId xmlns:p14="http://schemas.microsoft.com/office/powerpoint/2010/main" val="764878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23</a:t>
            </a:fld>
            <a:endParaRPr lang="en-US">
              <a:solidFill>
                <a:prstClr val="black"/>
              </a:solidFill>
              <a:latin typeface="Calibri"/>
            </a:endParaRPr>
          </a:p>
        </p:txBody>
      </p:sp>
    </p:spTree>
    <p:extLst>
      <p:ext uri="{BB962C8B-B14F-4D97-AF65-F5344CB8AC3E}">
        <p14:creationId xmlns:p14="http://schemas.microsoft.com/office/powerpoint/2010/main" val="94467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24</a:t>
            </a:fld>
            <a:endParaRPr lang="en-US">
              <a:solidFill>
                <a:prstClr val="black"/>
              </a:solidFill>
              <a:latin typeface="Calibri"/>
            </a:endParaRPr>
          </a:p>
        </p:txBody>
      </p:sp>
    </p:spTree>
    <p:extLst>
      <p:ext uri="{BB962C8B-B14F-4D97-AF65-F5344CB8AC3E}">
        <p14:creationId xmlns:p14="http://schemas.microsoft.com/office/powerpoint/2010/main" val="1510938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708A20-480B-1D46-8F4D-6EA2FE6B7652}" type="slidenum">
              <a:rPr lang="en-US" smtClean="0"/>
              <a:t>25</a:t>
            </a:fld>
            <a:endParaRPr lang="en-US"/>
          </a:p>
        </p:txBody>
      </p:sp>
    </p:spTree>
    <p:extLst>
      <p:ext uri="{BB962C8B-B14F-4D97-AF65-F5344CB8AC3E}">
        <p14:creationId xmlns:p14="http://schemas.microsoft.com/office/powerpoint/2010/main" val="3583151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708A20-480B-1D46-8F4D-6EA2FE6B7652}" type="slidenum">
              <a:rPr lang="en-US" smtClean="0"/>
              <a:t>26</a:t>
            </a:fld>
            <a:endParaRPr lang="en-US"/>
          </a:p>
        </p:txBody>
      </p:sp>
    </p:spTree>
    <p:extLst>
      <p:ext uri="{BB962C8B-B14F-4D97-AF65-F5344CB8AC3E}">
        <p14:creationId xmlns:p14="http://schemas.microsoft.com/office/powerpoint/2010/main" val="29291171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27</a:t>
            </a:fld>
            <a:endParaRPr lang="en-US">
              <a:solidFill>
                <a:prstClr val="black"/>
              </a:solidFill>
              <a:latin typeface="Calibri"/>
            </a:endParaRPr>
          </a:p>
        </p:txBody>
      </p:sp>
    </p:spTree>
    <p:extLst>
      <p:ext uri="{BB962C8B-B14F-4D97-AF65-F5344CB8AC3E}">
        <p14:creationId xmlns:p14="http://schemas.microsoft.com/office/powerpoint/2010/main" val="2274400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28</a:t>
            </a:fld>
            <a:endParaRPr lang="en-US">
              <a:solidFill>
                <a:prstClr val="black"/>
              </a:solidFill>
              <a:latin typeface="Calibri"/>
            </a:endParaRPr>
          </a:p>
        </p:txBody>
      </p:sp>
    </p:spTree>
    <p:extLst>
      <p:ext uri="{BB962C8B-B14F-4D97-AF65-F5344CB8AC3E}">
        <p14:creationId xmlns:p14="http://schemas.microsoft.com/office/powerpoint/2010/main" val="364709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29</a:t>
            </a:fld>
            <a:endParaRPr lang="en-US">
              <a:solidFill>
                <a:prstClr val="black"/>
              </a:solidFill>
              <a:latin typeface="Calibri"/>
            </a:endParaRPr>
          </a:p>
        </p:txBody>
      </p:sp>
    </p:spTree>
    <p:extLst>
      <p:ext uri="{BB962C8B-B14F-4D97-AF65-F5344CB8AC3E}">
        <p14:creationId xmlns:p14="http://schemas.microsoft.com/office/powerpoint/2010/main" val="27438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3</a:t>
            </a:fld>
            <a:endParaRPr lang="en-US">
              <a:solidFill>
                <a:prstClr val="black"/>
              </a:solidFill>
              <a:latin typeface="Calibri"/>
            </a:endParaRPr>
          </a:p>
        </p:txBody>
      </p:sp>
    </p:spTree>
    <p:extLst>
      <p:ext uri="{BB962C8B-B14F-4D97-AF65-F5344CB8AC3E}">
        <p14:creationId xmlns:p14="http://schemas.microsoft.com/office/powerpoint/2010/main" val="20547633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708A20-480B-1D46-8F4D-6EA2FE6B7652}" type="slidenum">
              <a:rPr lang="en-US" smtClean="0"/>
              <a:t>30</a:t>
            </a:fld>
            <a:endParaRPr lang="en-US"/>
          </a:p>
        </p:txBody>
      </p:sp>
    </p:spTree>
    <p:extLst>
      <p:ext uri="{BB962C8B-B14F-4D97-AF65-F5344CB8AC3E}">
        <p14:creationId xmlns:p14="http://schemas.microsoft.com/office/powerpoint/2010/main" val="26052316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708A20-480B-1D46-8F4D-6EA2FE6B7652}" type="slidenum">
              <a:rPr lang="en-US" smtClean="0"/>
              <a:t>31</a:t>
            </a:fld>
            <a:endParaRPr lang="en-US"/>
          </a:p>
        </p:txBody>
      </p:sp>
    </p:spTree>
    <p:extLst>
      <p:ext uri="{BB962C8B-B14F-4D97-AF65-F5344CB8AC3E}">
        <p14:creationId xmlns:p14="http://schemas.microsoft.com/office/powerpoint/2010/main" val="590053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6057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641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1473050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82283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8</a:t>
            </a:fld>
            <a:endParaRPr lang="en-US">
              <a:solidFill>
                <a:prstClr val="black"/>
              </a:solidFill>
              <a:latin typeface="Calibri"/>
            </a:endParaRPr>
          </a:p>
        </p:txBody>
      </p:sp>
    </p:spTree>
    <p:extLst>
      <p:ext uri="{BB962C8B-B14F-4D97-AF65-F5344CB8AC3E}">
        <p14:creationId xmlns:p14="http://schemas.microsoft.com/office/powerpoint/2010/main" val="1490656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EC339F-0CF9-6347-8C95-D792A052097C}"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1037355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ue-divider-1">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a:solidFill>
            <a:srgbClr val="002060"/>
          </a:solidFill>
        </p:spPr>
      </p:pic>
      <p:sp>
        <p:nvSpPr>
          <p:cNvPr id="7" name="Title 1"/>
          <p:cNvSpPr>
            <a:spLocks noGrp="1"/>
          </p:cNvSpPr>
          <p:nvPr>
            <p:ph type="title" hasCustomPrompt="1"/>
          </p:nvPr>
        </p:nvSpPr>
        <p:spPr>
          <a:xfrm>
            <a:off x="442570" y="2990770"/>
            <a:ext cx="8258861" cy="819310"/>
          </a:xfrm>
        </p:spPr>
        <p:txBody>
          <a:bodyPr anchor="t">
            <a:noAutofit/>
          </a:bodyPr>
          <a:lstStyle>
            <a:lvl1pPr>
              <a:lnSpc>
                <a:spcPct val="80000"/>
              </a:lnSpc>
              <a:defRPr sz="7500" b="1">
                <a:solidFill>
                  <a:srgbClr val="012480"/>
                </a:solidFill>
                <a:latin typeface="Century Gothic" charset="0"/>
                <a:ea typeface="Century Gothic" charset="0"/>
                <a:cs typeface="Century Gothic" charset="0"/>
              </a:defRPr>
            </a:lvl1pPr>
          </a:lstStyle>
          <a:p>
            <a:r>
              <a:rPr lang="en-US" dirty="0"/>
              <a:t>Divider Slide</a:t>
            </a:r>
          </a:p>
        </p:txBody>
      </p:sp>
    </p:spTree>
    <p:extLst>
      <p:ext uri="{BB962C8B-B14F-4D97-AF65-F5344CB8AC3E}">
        <p14:creationId xmlns:p14="http://schemas.microsoft.com/office/powerpoint/2010/main" val="1607859310"/>
      </p:ext>
    </p:extLst>
  </p:cSld>
  <p:clrMapOvr>
    <a:masterClrMapping/>
  </p:clrMapOvr>
  <p:extLst mod="1">
    <p:ext uri="{DCECCB84-F9BA-43D5-87BE-67443E8EF086}">
      <p15:sldGuideLst xmlns:p15="http://schemas.microsoft.com/office/powerpoint/2012/main">
        <p15:guide id="1" orient="horz" pos="2142">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divider POP">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a:solidFill>
            <a:srgbClr val="002060"/>
          </a:solidFill>
        </p:spPr>
      </p:pic>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231763" y="951462"/>
            <a:ext cx="5727839" cy="4739174"/>
          </a:xfrm>
          <a:prstGeom prst="rect">
            <a:avLst/>
          </a:prstGeom>
        </p:spPr>
      </p:pic>
    </p:spTree>
    <p:extLst>
      <p:ext uri="{BB962C8B-B14F-4D97-AF65-F5344CB8AC3E}">
        <p14:creationId xmlns:p14="http://schemas.microsoft.com/office/powerpoint/2010/main" val="1795371491"/>
      </p:ext>
    </p:extLst>
  </p:cSld>
  <p:clrMapOvr>
    <a:masterClrMapping/>
  </p:clrMapOvr>
  <p:extLst mod="1">
    <p:ext uri="{DCECCB84-F9BA-43D5-87BE-67443E8EF086}">
      <p15:sldGuideLst xmlns:p15="http://schemas.microsoft.com/office/powerpoint/2012/main">
        <p15:guide id="1" orient="horz" pos="2142"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content1">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5400000">
            <a:off x="7122073" y="4732271"/>
            <a:ext cx="392732" cy="202316"/>
          </a:xfrm>
          <a:prstGeom prst="rect">
            <a:avLst/>
          </a:prstGeom>
        </p:spPr>
      </p:pic>
      <p:sp>
        <p:nvSpPr>
          <p:cNvPr id="10" name="Rectangle 9"/>
          <p:cNvSpPr/>
          <p:nvPr userDrawn="1"/>
        </p:nvSpPr>
        <p:spPr>
          <a:xfrm flipH="1">
            <a:off x="0" y="-7257"/>
            <a:ext cx="9143999" cy="5150757"/>
          </a:xfrm>
          <a:prstGeom prst="rect">
            <a:avLst/>
          </a:prstGeom>
          <a:solidFill>
            <a:srgbClr val="012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1" name="Rectangle 10"/>
          <p:cNvSpPr/>
          <p:nvPr userDrawn="1"/>
        </p:nvSpPr>
        <p:spPr>
          <a:xfrm>
            <a:off x="165005" y="128911"/>
            <a:ext cx="8832898" cy="48624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Century Gothic" charset="0"/>
              <a:ea typeface="Century Gothic" charset="0"/>
              <a:cs typeface="Century Gothic" charset="0"/>
            </a:endParaRPr>
          </a:p>
        </p:txBody>
      </p:sp>
      <p:sp>
        <p:nvSpPr>
          <p:cNvPr id="19" name="Footer Placeholder 4"/>
          <p:cNvSpPr>
            <a:spLocks noGrp="1"/>
          </p:cNvSpPr>
          <p:nvPr>
            <p:ph type="ftr" sz="quarter" idx="11"/>
          </p:nvPr>
        </p:nvSpPr>
        <p:spPr>
          <a:xfrm>
            <a:off x="316178" y="4599826"/>
            <a:ext cx="8175969" cy="273844"/>
          </a:xfrm>
        </p:spPr>
        <p:txBody>
          <a:bodyPr anchor="t"/>
          <a:lstStyle>
            <a:lvl1pPr algn="l">
              <a:defRPr sz="600">
                <a:solidFill>
                  <a:schemeClr val="bg2"/>
                </a:solidFill>
                <a:latin typeface="Century Gothic" charset="0"/>
                <a:ea typeface="Century Gothic" charset="0"/>
                <a:cs typeface="Century Gothic" charset="0"/>
              </a:defRPr>
            </a:lvl1pPr>
          </a:lstStyle>
          <a:p>
            <a:r>
              <a:rPr lang="en-US"/>
              <a:t>Source: </a:t>
            </a:r>
            <a:endParaRPr lang="en-US" dirty="0"/>
          </a:p>
        </p:txBody>
      </p:sp>
      <p:sp>
        <p:nvSpPr>
          <p:cNvPr id="13" name="Title 1"/>
          <p:cNvSpPr>
            <a:spLocks noGrp="1"/>
          </p:cNvSpPr>
          <p:nvPr>
            <p:ph type="title" hasCustomPrompt="1"/>
          </p:nvPr>
        </p:nvSpPr>
        <p:spPr>
          <a:xfrm>
            <a:off x="316178" y="273844"/>
            <a:ext cx="8511564" cy="518753"/>
          </a:xfrm>
        </p:spPr>
        <p:txBody>
          <a:bodyPr>
            <a:noAutofit/>
          </a:bodyPr>
          <a:lstStyle>
            <a:lvl1pPr>
              <a:defRPr sz="3000" b="0">
                <a:solidFill>
                  <a:srgbClr val="012480"/>
                </a:solidFill>
                <a:latin typeface="Century Gothic" charset="0"/>
                <a:ea typeface="Century Gothic" charset="0"/>
                <a:cs typeface="Century Gothic" charset="0"/>
              </a:defRPr>
            </a:lvl1pPr>
          </a:lstStyle>
          <a:p>
            <a:r>
              <a:rPr lang="en-US" dirty="0"/>
              <a:t>Title</a:t>
            </a:r>
          </a:p>
        </p:txBody>
      </p:sp>
      <p:sp>
        <p:nvSpPr>
          <p:cNvPr id="14" name="Text Placeholder 4"/>
          <p:cNvSpPr>
            <a:spLocks noGrp="1"/>
          </p:cNvSpPr>
          <p:nvPr>
            <p:ph type="body" sz="quarter" idx="10"/>
          </p:nvPr>
        </p:nvSpPr>
        <p:spPr>
          <a:xfrm>
            <a:off x="316178" y="897731"/>
            <a:ext cx="8511116" cy="3625626"/>
          </a:xfrm>
        </p:spPr>
        <p:txBody>
          <a:bodyPr>
            <a:noAutofit/>
          </a:bodyPr>
          <a:lstStyle>
            <a:lvl1pPr marL="0" indent="0">
              <a:lnSpc>
                <a:spcPct val="100000"/>
              </a:lnSpc>
              <a:spcBef>
                <a:spcPts val="450"/>
              </a:spcBef>
              <a:spcAft>
                <a:spcPts val="450"/>
              </a:spcAft>
              <a:buClr>
                <a:schemeClr val="bg2"/>
              </a:buClr>
              <a:buNone/>
              <a:defRPr sz="1600">
                <a:solidFill>
                  <a:schemeClr val="bg2"/>
                </a:solidFill>
                <a:latin typeface="Century Gothic" charset="0"/>
                <a:ea typeface="Century Gothic" charset="0"/>
                <a:cs typeface="Century Gothic" charset="0"/>
              </a:defRPr>
            </a:lvl1pPr>
            <a:lvl2pPr marL="0" marR="0" indent="-171450" algn="l" defTabSz="685800" rtl="0" eaLnBrk="1" fontAlgn="auto" latinLnBrk="0" hangingPunct="1">
              <a:lnSpc>
                <a:spcPct val="100000"/>
              </a:lnSpc>
              <a:spcBef>
                <a:spcPts val="450"/>
              </a:spcBef>
              <a:spcAft>
                <a:spcPts val="450"/>
              </a:spcAft>
              <a:buClr>
                <a:schemeClr val="bg2"/>
              </a:buClr>
              <a:buSzTx/>
              <a:buFont typeface="Arial" panose="020B0604020202020204" pitchFamily="34" charset="0"/>
              <a:buChar char="•"/>
              <a:tabLst/>
              <a:defRPr sz="1600">
                <a:solidFill>
                  <a:schemeClr val="bg2"/>
                </a:solidFill>
                <a:latin typeface="Century Gothic" charset="0"/>
                <a:ea typeface="Century Gothic" charset="0"/>
                <a:cs typeface="Century Gothic" charset="0"/>
              </a:defRPr>
            </a:lvl2pPr>
            <a:lvl3pPr marL="857250" marR="0" indent="-171450" algn="l" defTabSz="685800" rtl="0" eaLnBrk="1" fontAlgn="auto" latinLnBrk="0" hangingPunct="1">
              <a:lnSpc>
                <a:spcPct val="100000"/>
              </a:lnSpc>
              <a:spcBef>
                <a:spcPts val="450"/>
              </a:spcBef>
              <a:spcAft>
                <a:spcPts val="450"/>
              </a:spcAft>
              <a:buClrTx/>
              <a:buSzTx/>
              <a:buFont typeface="Arial" panose="020B0604020202020204" pitchFamily="34" charset="0"/>
              <a:buChar char="•"/>
              <a:tabLst/>
              <a:defRPr sz="1600">
                <a:solidFill>
                  <a:schemeClr val="tx1"/>
                </a:solidFill>
                <a:latin typeface="Century Gothic" charset="0"/>
                <a:ea typeface="Century Gothic" charset="0"/>
                <a:cs typeface="Century Gothic" charset="0"/>
              </a:defRPr>
            </a:lvl3pPr>
            <a:lvl4pPr marL="1200150" marR="0" indent="-171450" algn="l" defTabSz="685800" rtl="0" eaLnBrk="1" fontAlgn="auto" latinLnBrk="0" hangingPunct="1">
              <a:lnSpc>
                <a:spcPct val="100000"/>
              </a:lnSpc>
              <a:spcBef>
                <a:spcPts val="450"/>
              </a:spcBef>
              <a:spcAft>
                <a:spcPts val="450"/>
              </a:spcAft>
              <a:buClrTx/>
              <a:buSzTx/>
              <a:buFont typeface="Arial" panose="020B0604020202020204" pitchFamily="34" charset="0"/>
              <a:buChar char="•"/>
              <a:tabLst/>
              <a:defRPr sz="1600">
                <a:solidFill>
                  <a:schemeClr val="tx1"/>
                </a:solidFill>
                <a:latin typeface="Century Gothic" charset="0"/>
                <a:ea typeface="Century Gothic" charset="0"/>
                <a:cs typeface="Century Gothic" charset="0"/>
              </a:defRPr>
            </a:lvl4pPr>
            <a:lvl5pPr marL="1543050" marR="0" indent="-171450" algn="l" defTabSz="685800" rtl="0" eaLnBrk="1" fontAlgn="auto" latinLnBrk="0" hangingPunct="1">
              <a:lnSpc>
                <a:spcPct val="100000"/>
              </a:lnSpc>
              <a:spcBef>
                <a:spcPts val="450"/>
              </a:spcBef>
              <a:spcAft>
                <a:spcPts val="450"/>
              </a:spcAft>
              <a:buClrTx/>
              <a:buSzTx/>
              <a:buFont typeface="Arial" panose="020B0604020202020204" pitchFamily="34" charset="0"/>
              <a:buChar char="•"/>
              <a:tabLst/>
              <a:defRPr sz="1600">
                <a:solidFill>
                  <a:schemeClr val="tx1"/>
                </a:solidFill>
                <a:latin typeface="Century Gothic" charset="0"/>
                <a:ea typeface="Century Gothic" charset="0"/>
                <a:cs typeface="Century Gothic" charset="0"/>
              </a:defRPr>
            </a:lvl5pPr>
            <a:lvl6pPr>
              <a:lnSpc>
                <a:spcPct val="100000"/>
              </a:lnSpc>
              <a:spcBef>
                <a:spcPts val="450"/>
              </a:spcBef>
              <a:spcAft>
                <a:spcPts val="450"/>
              </a:spcAft>
              <a:defRPr sz="1600">
                <a:solidFill>
                  <a:schemeClr val="tx1"/>
                </a:solidFill>
                <a:latin typeface="Century Gothic" charset="0"/>
                <a:ea typeface="Century Gothic" charset="0"/>
                <a:cs typeface="Century Gothic" charset="0"/>
              </a:defRPr>
            </a:lvl6pPr>
            <a:lvl7pPr>
              <a:lnSpc>
                <a:spcPct val="100000"/>
              </a:lnSpc>
              <a:spcBef>
                <a:spcPts val="450"/>
              </a:spcBef>
              <a:spcAft>
                <a:spcPts val="450"/>
              </a:spcAft>
              <a:defRPr sz="1600">
                <a:solidFill>
                  <a:schemeClr val="tx1"/>
                </a:solidFill>
                <a:latin typeface="Century Gothic" charset="0"/>
                <a:ea typeface="Century Gothic" charset="0"/>
                <a:cs typeface="Century Gothic" charset="0"/>
              </a:defRPr>
            </a:lvl7pPr>
            <a:lvl8pPr>
              <a:lnSpc>
                <a:spcPct val="100000"/>
              </a:lnSpc>
              <a:spcBef>
                <a:spcPts val="450"/>
              </a:spcBef>
              <a:spcAft>
                <a:spcPts val="450"/>
              </a:spcAft>
              <a:defRPr sz="1600">
                <a:solidFill>
                  <a:schemeClr val="tx1"/>
                </a:solidFill>
                <a:latin typeface="Century Gothic" charset="0"/>
                <a:ea typeface="Century Gothic" charset="0"/>
                <a:cs typeface="Century Gothic" charset="0"/>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1">
            <a:extLst>
              <a:ext uri="{FF2B5EF4-FFF2-40B4-BE49-F238E27FC236}">
                <a16:creationId xmlns:a16="http://schemas.microsoft.com/office/drawing/2014/main" id="{207BE1D0-45B6-41E5-9C07-27C3DB89D76C}"/>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7562249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3341071-2738-ED47-949D-D11345E53A4F}" type="datetime1">
              <a:rPr lang="en-US" smtClean="0"/>
              <a:t>3/19/18</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7D144B3-0B8B-E84F-99DB-152A098EBD40}" type="slidenum">
              <a:rPr lang="en-US" smtClean="0"/>
              <a:t>‹#›</a:t>
            </a:fld>
            <a:endParaRPr lang="en-US"/>
          </a:p>
        </p:txBody>
      </p:sp>
    </p:spTree>
    <p:extLst>
      <p:ext uri="{BB962C8B-B14F-4D97-AF65-F5344CB8AC3E}">
        <p14:creationId xmlns:p14="http://schemas.microsoft.com/office/powerpoint/2010/main" val="1302438181"/>
      </p:ext>
    </p:extLst>
  </p:cSld>
  <p:clrMap bg1="lt1" tx1="dk1" bg2="lt2" tx2="dk2" accent1="accent1" accent2="accent2" accent3="accent3" accent4="accent4" accent5="accent5" accent6="accent6" hlink="hlink" folHlink="folHlink"/>
  <p:sldLayoutIdLst>
    <p:sldLayoutId id="2147483752" r:id="rId1"/>
    <p:sldLayoutId id="2147483737" r:id="rId2"/>
    <p:sldLayoutId id="2147483750" r:id="rId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chart" Target="../charts/chart23.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chart" Target="../charts/chart2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50" y="2135556"/>
            <a:ext cx="8258861" cy="1072464"/>
          </a:xfrm>
        </p:spPr>
        <p:txBody>
          <a:bodyPr/>
          <a:lstStyle/>
          <a:p>
            <a:pPr>
              <a:lnSpc>
                <a:spcPct val="70000"/>
              </a:lnSpc>
            </a:pPr>
            <a:r>
              <a:rPr lang="en-US" sz="5000" b="0" dirty="0"/>
              <a:t>Higher Education and Latinos in California</a:t>
            </a:r>
            <a:br>
              <a:rPr lang="en-US" sz="5000" b="0" dirty="0"/>
            </a:br>
            <a:r>
              <a:rPr lang="en-US" sz="3200" b="0" dirty="0"/>
              <a:t>March 2018</a:t>
            </a:r>
          </a:p>
        </p:txBody>
      </p:sp>
    </p:spTree>
    <p:extLst>
      <p:ext uri="{BB962C8B-B14F-4D97-AF65-F5344CB8AC3E}">
        <p14:creationId xmlns:p14="http://schemas.microsoft.com/office/powerpoint/2010/main" val="1549856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71450" y="301227"/>
            <a:ext cx="782955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endParaRPr lang="en-US" sz="2000" dirty="0">
              <a:solidFill>
                <a:schemeClr val="tx1"/>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18" name="Rectangle 17">
            <a:extLst>
              <a:ext uri="{FF2B5EF4-FFF2-40B4-BE49-F238E27FC236}">
                <a16:creationId xmlns:a16="http://schemas.microsoft.com/office/drawing/2014/main" id="{0DD6CA17-E838-4546-823D-7A8F2C3B079A}"/>
              </a:ext>
            </a:extLst>
          </p:cNvPr>
          <p:cNvSpPr/>
          <p:nvPr/>
        </p:nvSpPr>
        <p:spPr>
          <a:xfrm>
            <a:off x="1143000" y="1293762"/>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What types of courses/degrees are you [is your child] interested in pursuing? Select all that apply.</a:t>
            </a:r>
          </a:p>
        </p:txBody>
      </p:sp>
      <p:graphicFrame>
        <p:nvGraphicFramePr>
          <p:cNvPr id="8" name="Chart 7">
            <a:extLst>
              <a:ext uri="{FF2B5EF4-FFF2-40B4-BE49-F238E27FC236}">
                <a16:creationId xmlns:a16="http://schemas.microsoft.com/office/drawing/2014/main" id="{00A7E5DA-5B0E-47E2-B02B-05A0337CB6EF}"/>
              </a:ext>
            </a:extLst>
          </p:cNvPr>
          <p:cNvGraphicFramePr/>
          <p:nvPr>
            <p:extLst>
              <p:ext uri="{D42A27DB-BD31-4B8C-83A1-F6EECF244321}">
                <p14:modId xmlns:p14="http://schemas.microsoft.com/office/powerpoint/2010/main" val="3094160186"/>
              </p:ext>
            </p:extLst>
          </p:nvPr>
        </p:nvGraphicFramePr>
        <p:xfrm>
          <a:off x="285750" y="1454045"/>
          <a:ext cx="4370333" cy="33327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44F61952-A7E4-4BF8-A1D6-1D01A8448B65}"/>
              </a:ext>
            </a:extLst>
          </p:cNvPr>
          <p:cNvGraphicFramePr/>
          <p:nvPr>
            <p:extLst>
              <p:ext uri="{D42A27DB-BD31-4B8C-83A1-F6EECF244321}">
                <p14:modId xmlns:p14="http://schemas.microsoft.com/office/powerpoint/2010/main" val="3125171747"/>
              </p:ext>
            </p:extLst>
          </p:nvPr>
        </p:nvGraphicFramePr>
        <p:xfrm>
          <a:off x="4487917" y="1454045"/>
          <a:ext cx="4370333" cy="33327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93D07D27-529A-47E3-A46A-E86CBB23783E}"/>
              </a:ext>
            </a:extLst>
          </p:cNvPr>
          <p:cNvSpPr txBox="1"/>
          <p:nvPr/>
        </p:nvSpPr>
        <p:spPr>
          <a:xfrm>
            <a:off x="171450" y="212331"/>
            <a:ext cx="9066335" cy="954107"/>
          </a:xfrm>
          <a:prstGeom prst="rect">
            <a:avLst/>
          </a:prstGeom>
          <a:noFill/>
        </p:spPr>
        <p:txBody>
          <a:bodyPr wrap="square" rtlCol="0">
            <a:spAutoFit/>
          </a:bodyPr>
          <a:lstStyle/>
          <a:p>
            <a:r>
              <a:rPr lang="en-US" sz="2000" b="1" i="1" dirty="0">
                <a:solidFill>
                  <a:schemeClr val="accent5"/>
                </a:solidFill>
                <a:latin typeface="Century Gothic" panose="020B0502020202020204" pitchFamily="34" charset="0"/>
              </a:rPr>
              <a:t>Intenders Are Split </a:t>
            </a:r>
            <a:r>
              <a:rPr lang="en-US" sz="2000" b="1" dirty="0">
                <a:solidFill>
                  <a:schemeClr val="accent5"/>
                </a:solidFill>
                <a:latin typeface="Century Gothic" panose="020B0502020202020204" pitchFamily="34" charset="0"/>
              </a:rPr>
              <a:t>Between Pursuing Bachelor’s Or Associate’s Degree 	</a:t>
            </a:r>
            <a:r>
              <a:rPr lang="en-US" sz="1400" b="1" i="1" dirty="0">
                <a:solidFill>
                  <a:schemeClr val="accent5"/>
                </a:solidFill>
                <a:latin typeface="Century Gothic" panose="020B0502020202020204" pitchFamily="34" charset="0"/>
              </a:rPr>
              <a:t>- </a:t>
            </a:r>
            <a:r>
              <a:rPr lang="en-US" sz="1600" b="1" i="1" dirty="0">
                <a:solidFill>
                  <a:schemeClr val="accent5"/>
                </a:solidFill>
                <a:latin typeface="Century Gothic" panose="020B0502020202020204" pitchFamily="34" charset="0"/>
              </a:rPr>
              <a:t>Over 50% Of Intender Parents </a:t>
            </a:r>
            <a:r>
              <a:rPr lang="en-US" sz="1600" b="1" dirty="0">
                <a:solidFill>
                  <a:schemeClr val="accent5"/>
                </a:solidFill>
                <a:latin typeface="Century Gothic" panose="020B0502020202020204" pitchFamily="34" charset="0"/>
              </a:rPr>
              <a:t>Choose A Bachelor’s Degree</a:t>
            </a:r>
          </a:p>
          <a:p>
            <a:r>
              <a:rPr lang="en-US" sz="1600" b="1" i="1" dirty="0">
                <a:solidFill>
                  <a:schemeClr val="accent5"/>
                </a:solidFill>
                <a:latin typeface="Century Gothic" panose="020B0502020202020204" pitchFamily="34" charset="0"/>
              </a:rPr>
              <a:t>	-Almost 40% Of Hispanic Intenders Will Pursue  Vocational/Trade School Degree</a:t>
            </a:r>
            <a:endParaRPr lang="en-US" sz="1800" b="1" i="1" dirty="0">
              <a:solidFill>
                <a:schemeClr val="accent5"/>
              </a:solidFill>
              <a:latin typeface="Century Gothic" panose="020B0502020202020204" pitchFamily="34" charset="0"/>
            </a:endParaRPr>
          </a:p>
        </p:txBody>
      </p:sp>
      <p:sp>
        <p:nvSpPr>
          <p:cNvPr id="10" name="Slide Number Placeholder 1">
            <a:extLst>
              <a:ext uri="{FF2B5EF4-FFF2-40B4-BE49-F238E27FC236}">
                <a16:creationId xmlns:a16="http://schemas.microsoft.com/office/drawing/2014/main" id="{D93B060A-71F1-4908-8D84-440F11721167}"/>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67109188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88900" y="179060"/>
            <a:ext cx="9074150" cy="7747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1600" b="1" i="1" dirty="0">
                <a:solidFill>
                  <a:schemeClr val="accent5"/>
                </a:solidFill>
                <a:latin typeface="Century Gothic" panose="020B0502020202020204"/>
                <a:cs typeface="BrownPro Light"/>
              </a:rPr>
              <a:t>Top-Ranked School Types </a:t>
            </a:r>
            <a:r>
              <a:rPr lang="en-US" sz="1600" b="1" dirty="0">
                <a:solidFill>
                  <a:schemeClr val="accent5"/>
                </a:solidFill>
                <a:latin typeface="Century Gothic" panose="020B0502020202020204"/>
                <a:cs typeface="BrownPro Light"/>
              </a:rPr>
              <a:t>For Intenders And Parents Are Community College, </a:t>
            </a:r>
          </a:p>
          <a:p>
            <a:pPr marL="342859" lvl="1" defTabSz="342859">
              <a:lnSpc>
                <a:spcPct val="80000"/>
              </a:lnSpc>
            </a:pPr>
            <a:r>
              <a:rPr lang="en-US" sz="1600" b="1" dirty="0">
                <a:solidFill>
                  <a:schemeClr val="accent5"/>
                </a:solidFill>
                <a:latin typeface="Century Gothic" panose="020B0502020202020204"/>
                <a:cs typeface="BrownPro Light"/>
              </a:rPr>
              <a:t>A School With A Physical Campus And A 2 Year Higher Education Institution</a:t>
            </a:r>
          </a:p>
          <a:p>
            <a:pPr marL="342859" lvl="1" defTabSz="342859">
              <a:lnSpc>
                <a:spcPct val="80000"/>
              </a:lnSpc>
            </a:pPr>
            <a:r>
              <a:rPr lang="en-US" sz="1600" b="1" dirty="0">
                <a:solidFill>
                  <a:schemeClr val="accent5"/>
                </a:solidFill>
                <a:latin typeface="Century Gothic" panose="020B0502020202020204"/>
                <a:cs typeface="BrownPro Light"/>
              </a:rPr>
              <a:t>	</a:t>
            </a:r>
            <a:r>
              <a:rPr lang="en-US" sz="1400" b="1" dirty="0">
                <a:solidFill>
                  <a:schemeClr val="accent5"/>
                </a:solidFill>
                <a:latin typeface="Century Gothic" panose="020B0502020202020204"/>
                <a:cs typeface="BrownPro Light"/>
              </a:rPr>
              <a:t>-</a:t>
            </a:r>
            <a:r>
              <a:rPr lang="en-US" sz="1400" b="1" i="1" dirty="0">
                <a:solidFill>
                  <a:schemeClr val="accent5"/>
                </a:solidFill>
                <a:latin typeface="Century Gothic" panose="020B0502020202020204"/>
                <a:cs typeface="BrownPro Light"/>
              </a:rPr>
              <a:t>For Intender Parents, A 4 Year Higher Education Institution Highest Rated Among All Options</a:t>
            </a:r>
            <a:endParaRPr lang="en-US" sz="2400" dirty="0">
              <a:solidFill>
                <a:schemeClr val="accent5"/>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18" name="Rectangle 17">
            <a:extLst>
              <a:ext uri="{FF2B5EF4-FFF2-40B4-BE49-F238E27FC236}">
                <a16:creationId xmlns:a16="http://schemas.microsoft.com/office/drawing/2014/main" id="{0DD6CA17-E838-4546-823D-7A8F2C3B079A}"/>
              </a:ext>
            </a:extLst>
          </p:cNvPr>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Please select your [your child’s] enrollment consideration level for the following types of schools</a:t>
            </a:r>
          </a:p>
        </p:txBody>
      </p:sp>
      <p:graphicFrame>
        <p:nvGraphicFramePr>
          <p:cNvPr id="11" name="Chart 10">
            <a:extLst>
              <a:ext uri="{FF2B5EF4-FFF2-40B4-BE49-F238E27FC236}">
                <a16:creationId xmlns:a16="http://schemas.microsoft.com/office/drawing/2014/main" id="{A55AEFD1-8BBB-46B8-B393-F123DEC278FB}"/>
              </a:ext>
            </a:extLst>
          </p:cNvPr>
          <p:cNvGraphicFramePr/>
          <p:nvPr>
            <p:extLst>
              <p:ext uri="{D42A27DB-BD31-4B8C-83A1-F6EECF244321}">
                <p14:modId xmlns:p14="http://schemas.microsoft.com/office/powerpoint/2010/main" val="1026094824"/>
              </p:ext>
            </p:extLst>
          </p:nvPr>
        </p:nvGraphicFramePr>
        <p:xfrm>
          <a:off x="285750" y="1325880"/>
          <a:ext cx="4370333" cy="35166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8404A30E-C687-4512-92BB-93FC9D35BFB5}"/>
              </a:ext>
            </a:extLst>
          </p:cNvPr>
          <p:cNvGraphicFramePr/>
          <p:nvPr>
            <p:extLst>
              <p:ext uri="{D42A27DB-BD31-4B8C-83A1-F6EECF244321}">
                <p14:modId xmlns:p14="http://schemas.microsoft.com/office/powerpoint/2010/main" val="3535484586"/>
              </p:ext>
            </p:extLst>
          </p:nvPr>
        </p:nvGraphicFramePr>
        <p:xfrm>
          <a:off x="4487917" y="1324973"/>
          <a:ext cx="4370333" cy="3516673"/>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1">
            <a:extLst>
              <a:ext uri="{FF2B5EF4-FFF2-40B4-BE49-F238E27FC236}">
                <a16:creationId xmlns:a16="http://schemas.microsoft.com/office/drawing/2014/main" id="{36AF0EAF-47E5-4271-93E8-51F55CF2023C}"/>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9" name="Rectangle 8">
            <a:extLst>
              <a:ext uri="{FF2B5EF4-FFF2-40B4-BE49-F238E27FC236}">
                <a16:creationId xmlns:a16="http://schemas.microsoft.com/office/drawing/2014/main" id="{8999F36F-2AB5-2442-AD8F-7C64BB7F94AF}"/>
              </a:ext>
            </a:extLst>
          </p:cNvPr>
          <p:cNvSpPr/>
          <p:nvPr/>
        </p:nvSpPr>
        <p:spPr>
          <a:xfrm>
            <a:off x="800100" y="1630680"/>
            <a:ext cx="8058150" cy="1127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074608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8FE7613E-FAA5-4B6A-A290-9CF22AC8B9B2}"/>
              </a:ext>
            </a:extLst>
          </p:cNvPr>
          <p:cNvGraphicFramePr/>
          <p:nvPr>
            <p:extLst>
              <p:ext uri="{D42A27DB-BD31-4B8C-83A1-F6EECF244321}">
                <p14:modId xmlns:p14="http://schemas.microsoft.com/office/powerpoint/2010/main" val="3164499780"/>
              </p:ext>
            </p:extLst>
          </p:nvPr>
        </p:nvGraphicFramePr>
        <p:xfrm>
          <a:off x="664029" y="1499391"/>
          <a:ext cx="7828118"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0" y="301227"/>
            <a:ext cx="9239250"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i="1" dirty="0">
                <a:solidFill>
                  <a:schemeClr val="accent5"/>
                </a:solidFill>
                <a:latin typeface="Century Gothic" panose="020B0502020202020204"/>
                <a:cs typeface="BrownPro"/>
              </a:rPr>
              <a:t>The Majority </a:t>
            </a:r>
            <a:r>
              <a:rPr lang="en-US" sz="2000" b="1" dirty="0">
                <a:solidFill>
                  <a:schemeClr val="accent5"/>
                </a:solidFill>
                <a:latin typeface="Century Gothic" panose="020B0502020202020204"/>
                <a:cs typeface="BrownPro"/>
              </a:rPr>
              <a:t>Of Intenders And Their Parents Are Confident That After Graduating College the Student Will Find a Good Job</a:t>
            </a:r>
          </a:p>
          <a:p>
            <a:pPr marL="342859" lvl="1" defTabSz="342859">
              <a:lnSpc>
                <a:spcPct val="80000"/>
              </a:lnSpc>
            </a:pPr>
            <a:r>
              <a:rPr lang="en-US" sz="2000" b="1" dirty="0">
                <a:solidFill>
                  <a:schemeClr val="accent5"/>
                </a:solidFill>
                <a:latin typeface="Century Gothic" panose="020B0502020202020204"/>
                <a:cs typeface="BrownPro"/>
              </a:rPr>
              <a:t>	</a:t>
            </a:r>
            <a:r>
              <a:rPr lang="en-US" sz="1600" b="1" i="1" dirty="0">
                <a:solidFill>
                  <a:schemeClr val="accent5"/>
                </a:solidFill>
                <a:latin typeface="Century Gothic" panose="020B0502020202020204"/>
                <a:cs typeface="BrownPro"/>
              </a:rPr>
              <a:t>-Parents +10pts higher confidence level</a:t>
            </a:r>
            <a:endParaRPr lang="en-US" sz="2000" b="1" i="1" dirty="0">
              <a:solidFill>
                <a:schemeClr val="accent5"/>
              </a:solidFill>
              <a:latin typeface="Century Gothic" panose="020B0502020202020204"/>
              <a:cs typeface="BrownPro"/>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confident are you that after graduating college you [your child] could find a good job?</a:t>
            </a:r>
          </a:p>
        </p:txBody>
      </p:sp>
      <p:sp>
        <p:nvSpPr>
          <p:cNvPr id="7" name="Slide Number Placeholder 1">
            <a:extLst>
              <a:ext uri="{FF2B5EF4-FFF2-40B4-BE49-F238E27FC236}">
                <a16:creationId xmlns:a16="http://schemas.microsoft.com/office/drawing/2014/main" id="{11867DF6-414C-4457-88D8-9F68DEB3EDE3}"/>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91114879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209550" y="301227"/>
            <a:ext cx="779145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i="1" dirty="0">
                <a:solidFill>
                  <a:schemeClr val="accent5"/>
                </a:solidFill>
                <a:latin typeface="Century Gothic" panose="020B0502020202020204"/>
                <a:cs typeface="BrownPro"/>
              </a:rPr>
              <a:t>50% Of Intenders </a:t>
            </a:r>
            <a:r>
              <a:rPr lang="en-US" sz="2000" b="1" dirty="0">
                <a:solidFill>
                  <a:schemeClr val="accent5"/>
                </a:solidFill>
                <a:latin typeface="Century Gothic" panose="020B0502020202020204"/>
                <a:cs typeface="BrownPro"/>
              </a:rPr>
              <a:t>Plan to Enroll In Community College Before Attending a 4 Year School</a:t>
            </a:r>
          </a:p>
          <a:p>
            <a:pPr marL="342859" lvl="1" defTabSz="342859">
              <a:lnSpc>
                <a:spcPct val="80000"/>
              </a:lnSpc>
            </a:pPr>
            <a:r>
              <a:rPr lang="en-US" sz="2000" b="1" dirty="0">
                <a:solidFill>
                  <a:schemeClr val="accent5"/>
                </a:solidFill>
                <a:latin typeface="Century Gothic" panose="020B0502020202020204"/>
                <a:cs typeface="BrownPro"/>
              </a:rPr>
              <a:t>	</a:t>
            </a:r>
            <a:r>
              <a:rPr lang="en-US" sz="1400" b="1" dirty="0">
                <a:solidFill>
                  <a:schemeClr val="accent5"/>
                </a:solidFill>
                <a:latin typeface="Century Gothic" panose="020B0502020202020204"/>
                <a:cs typeface="BrownPro"/>
              </a:rPr>
              <a:t>-Among Non-Hispanics, </a:t>
            </a:r>
            <a:r>
              <a:rPr lang="en-US" sz="1400" b="1" i="1" dirty="0">
                <a:solidFill>
                  <a:schemeClr val="accent5"/>
                </a:solidFill>
                <a:latin typeface="Century Gothic" panose="020B0502020202020204"/>
                <a:cs typeface="BrownPro"/>
              </a:rPr>
              <a:t>31% will NOT</a:t>
            </a:r>
            <a:endParaRPr lang="en-US" sz="2000" b="1" i="1" dirty="0">
              <a:solidFill>
                <a:schemeClr val="accent5"/>
              </a:solidFill>
              <a:latin typeface="Century Gothic" panose="020B0502020202020204"/>
              <a:cs typeface="BrownPro"/>
            </a:endParaRPr>
          </a:p>
          <a:p>
            <a:pPr marL="342859" lvl="1" defTabSz="342859">
              <a:lnSpc>
                <a:spcPct val="80000"/>
              </a:lnSpc>
            </a:pPr>
            <a:endParaRPr lang="en-US" sz="2400" dirty="0">
              <a:solidFill>
                <a:schemeClr val="accent5"/>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Do you plan on enrolling in community college before attending a 4-year school?</a:t>
            </a:r>
          </a:p>
        </p:txBody>
      </p:sp>
      <p:graphicFrame>
        <p:nvGraphicFramePr>
          <p:cNvPr id="7" name="Chart 6">
            <a:extLst>
              <a:ext uri="{FF2B5EF4-FFF2-40B4-BE49-F238E27FC236}">
                <a16:creationId xmlns:a16="http://schemas.microsoft.com/office/drawing/2014/main" id="{A1DEFED0-AB26-41C9-A922-49D715E327A8}"/>
              </a:ext>
            </a:extLst>
          </p:cNvPr>
          <p:cNvGraphicFramePr/>
          <p:nvPr>
            <p:extLst>
              <p:ext uri="{D42A27DB-BD31-4B8C-83A1-F6EECF244321}">
                <p14:modId xmlns:p14="http://schemas.microsoft.com/office/powerpoint/2010/main" val="3651218317"/>
              </p:ext>
            </p:extLst>
          </p:nvPr>
        </p:nvGraphicFramePr>
        <p:xfrm>
          <a:off x="336163" y="1499391"/>
          <a:ext cx="8471674" cy="3345144"/>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a:extLst>
              <a:ext uri="{FF2B5EF4-FFF2-40B4-BE49-F238E27FC236}">
                <a16:creationId xmlns:a16="http://schemas.microsoft.com/office/drawing/2014/main" id="{F0A873EF-22EC-444C-9715-D33E6F258EFB}"/>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81156708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143000" y="301227"/>
            <a:ext cx="685800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endParaRPr lang="en-US" sz="2000" b="1" dirty="0">
              <a:solidFill>
                <a:schemeClr val="tx1"/>
              </a:solidFill>
              <a:latin typeface="Century Gothic" panose="020B0502020202020204"/>
              <a:cs typeface="BrownPro"/>
            </a:endParaRPr>
          </a:p>
          <a:p>
            <a:pPr marL="342859" lvl="1" defTabSz="342859">
              <a:lnSpc>
                <a:spcPct val="80000"/>
              </a:lnSpc>
            </a:pPr>
            <a:endParaRPr lang="en-US" sz="3000" b="1" dirty="0">
              <a:solidFill>
                <a:prstClr val="white"/>
              </a:solidFill>
              <a:latin typeface="Century Gothic" panose="020B0502020202020204"/>
              <a:cs typeface="BrownPro"/>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important are/were each of the following reasons for you to attend community college?</a:t>
            </a:r>
          </a:p>
        </p:txBody>
      </p:sp>
      <p:graphicFrame>
        <p:nvGraphicFramePr>
          <p:cNvPr id="10" name="Chart 9">
            <a:extLst>
              <a:ext uri="{FF2B5EF4-FFF2-40B4-BE49-F238E27FC236}">
                <a16:creationId xmlns:a16="http://schemas.microsoft.com/office/drawing/2014/main" id="{4B36C8FA-7B6F-4924-AF5E-A40BE2559AF5}"/>
              </a:ext>
            </a:extLst>
          </p:cNvPr>
          <p:cNvGraphicFramePr/>
          <p:nvPr>
            <p:extLst>
              <p:ext uri="{D42A27DB-BD31-4B8C-83A1-F6EECF244321}">
                <p14:modId xmlns:p14="http://schemas.microsoft.com/office/powerpoint/2010/main" val="4084274072"/>
              </p:ext>
            </p:extLst>
          </p:nvPr>
        </p:nvGraphicFramePr>
        <p:xfrm>
          <a:off x="463138" y="1361064"/>
          <a:ext cx="8205849" cy="357580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3673E74-0307-4C41-9DA3-9B947A5A3A41}"/>
              </a:ext>
            </a:extLst>
          </p:cNvPr>
          <p:cNvSpPr txBox="1"/>
          <p:nvPr/>
        </p:nvSpPr>
        <p:spPr>
          <a:xfrm>
            <a:off x="165100" y="210974"/>
            <a:ext cx="8896350" cy="707886"/>
          </a:xfrm>
          <a:prstGeom prst="rect">
            <a:avLst/>
          </a:prstGeom>
          <a:noFill/>
        </p:spPr>
        <p:txBody>
          <a:bodyPr wrap="square" rtlCol="0">
            <a:spAutoFit/>
          </a:bodyPr>
          <a:lstStyle/>
          <a:p>
            <a:r>
              <a:rPr lang="en-US" sz="2000" b="1" dirty="0">
                <a:solidFill>
                  <a:schemeClr val="accent5"/>
                </a:solidFill>
              </a:rPr>
              <a:t>For Intenders </a:t>
            </a:r>
            <a:r>
              <a:rPr lang="en-US" sz="2000" b="1" i="1" dirty="0">
                <a:solidFill>
                  <a:schemeClr val="accent5"/>
                </a:solidFill>
              </a:rPr>
              <a:t>Fits Best in My Schedule </a:t>
            </a:r>
            <a:r>
              <a:rPr lang="en-US" sz="2000" b="1" dirty="0">
                <a:solidFill>
                  <a:schemeClr val="accent5"/>
                </a:solidFill>
              </a:rPr>
              <a:t>Top Reason for Attending Community College, Followed by </a:t>
            </a:r>
            <a:r>
              <a:rPr lang="en-US" sz="2000" b="1" i="1" dirty="0">
                <a:solidFill>
                  <a:schemeClr val="accent5"/>
                </a:solidFill>
              </a:rPr>
              <a:t>Close to Home </a:t>
            </a:r>
            <a:r>
              <a:rPr lang="en-US" sz="2000" b="1" dirty="0">
                <a:solidFill>
                  <a:schemeClr val="accent5"/>
                </a:solidFill>
              </a:rPr>
              <a:t>and</a:t>
            </a:r>
            <a:r>
              <a:rPr lang="en-US" sz="2000" b="1" i="1" dirty="0">
                <a:solidFill>
                  <a:schemeClr val="accent5"/>
                </a:solidFill>
              </a:rPr>
              <a:t> Lowest Cost Option</a:t>
            </a:r>
          </a:p>
        </p:txBody>
      </p:sp>
      <p:sp>
        <p:nvSpPr>
          <p:cNvPr id="11" name="Slide Number Placeholder 1">
            <a:extLst>
              <a:ext uri="{FF2B5EF4-FFF2-40B4-BE49-F238E27FC236}">
                <a16:creationId xmlns:a16="http://schemas.microsoft.com/office/drawing/2014/main" id="{0AC25CDC-7E53-4F1B-A767-C9734A77A89D}"/>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52933515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285750" y="1245648"/>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Please rate your level of agreement with the following statements.</a:t>
            </a:r>
          </a:p>
        </p:txBody>
      </p:sp>
      <p:graphicFrame>
        <p:nvGraphicFramePr>
          <p:cNvPr id="10" name="Chart 9">
            <a:extLst>
              <a:ext uri="{FF2B5EF4-FFF2-40B4-BE49-F238E27FC236}">
                <a16:creationId xmlns:a16="http://schemas.microsoft.com/office/drawing/2014/main" id="{4B36C8FA-7B6F-4924-AF5E-A40BE2559AF5}"/>
              </a:ext>
            </a:extLst>
          </p:cNvPr>
          <p:cNvGraphicFramePr/>
          <p:nvPr>
            <p:extLst>
              <p:ext uri="{D42A27DB-BD31-4B8C-83A1-F6EECF244321}">
                <p14:modId xmlns:p14="http://schemas.microsoft.com/office/powerpoint/2010/main" val="4164838766"/>
              </p:ext>
            </p:extLst>
          </p:nvPr>
        </p:nvGraphicFramePr>
        <p:xfrm>
          <a:off x="463138" y="1361064"/>
          <a:ext cx="8205849" cy="3575804"/>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FE4CFCA7-6C00-4868-B729-3240D15E908E}"/>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11" name="Rectangle 10">
            <a:extLst>
              <a:ext uri="{FF2B5EF4-FFF2-40B4-BE49-F238E27FC236}">
                <a16:creationId xmlns:a16="http://schemas.microsoft.com/office/drawing/2014/main" id="{727707F3-F650-4618-94D6-1C759C521B6D}"/>
              </a:ext>
            </a:extLst>
          </p:cNvPr>
          <p:cNvSpPr/>
          <p:nvPr/>
        </p:nvSpPr>
        <p:spPr>
          <a:xfrm>
            <a:off x="304831" y="3284564"/>
            <a:ext cx="5753069" cy="973015"/>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2">
            <a:extLst>
              <a:ext uri="{FF2B5EF4-FFF2-40B4-BE49-F238E27FC236}">
                <a16:creationId xmlns:a16="http://schemas.microsoft.com/office/drawing/2014/main" id="{247E4FD9-E5B6-4798-AD11-BEB780D7ECE6}"/>
              </a:ext>
            </a:extLst>
          </p:cNvPr>
          <p:cNvSpPr>
            <a:spLocks noGrp="1"/>
          </p:cNvSpPr>
          <p:nvPr>
            <p:ph type="title"/>
          </p:nvPr>
        </p:nvSpPr>
        <p:spPr>
          <a:xfrm>
            <a:off x="316178" y="299266"/>
            <a:ext cx="8511564" cy="765018"/>
          </a:xfrm>
        </p:spPr>
        <p:txBody>
          <a:bodyPr/>
          <a:lstStyle/>
          <a:p>
            <a:r>
              <a:rPr lang="en-US" sz="2000" b="1" dirty="0"/>
              <a:t>Community College Intenders Agree</a:t>
            </a:r>
            <a:br>
              <a:rPr lang="en-US" sz="1100" b="1" dirty="0"/>
            </a:br>
            <a:r>
              <a:rPr lang="en-US" sz="1100" b="1" dirty="0"/>
              <a:t>	</a:t>
            </a:r>
            <a:r>
              <a:rPr lang="en-US" sz="1200" b="1" dirty="0"/>
              <a:t>-Know a Lot of People Who Have Gone There (74% Hispanic vs. 87% Non-Hispanic)</a:t>
            </a:r>
            <a:br>
              <a:rPr lang="en-US" sz="1200" b="1" dirty="0"/>
            </a:br>
            <a:r>
              <a:rPr lang="en-US" sz="1200" b="1" dirty="0"/>
              <a:t>	-34% of Hispanics Feel Its Only For People Who Can’t Get Into/Fail Out Of 4-Year Colleges (vs. 25% NH)</a:t>
            </a:r>
            <a:br>
              <a:rPr lang="en-US" sz="1200" b="1" dirty="0"/>
            </a:br>
            <a:r>
              <a:rPr lang="en-US" sz="1200" b="1" dirty="0"/>
              <a:t>	-35% of Hispanics Believe Only Remedial Courses Taught At Community Colleges (vs. 23% NH)</a:t>
            </a:r>
            <a:br>
              <a:rPr lang="en-US" sz="1200" b="1" dirty="0"/>
            </a:br>
            <a:r>
              <a:rPr lang="en-US" sz="1200" b="1" dirty="0"/>
              <a:t>	-29% of Hispanics Believe Grads Will Only Get Low Paying Jobs (vs 24% NH)</a:t>
            </a:r>
            <a:endParaRPr lang="en-US" sz="1100" b="1" dirty="0"/>
          </a:p>
        </p:txBody>
      </p:sp>
      <p:sp>
        <p:nvSpPr>
          <p:cNvPr id="2" name="Right Brace 1">
            <a:extLst>
              <a:ext uri="{FF2B5EF4-FFF2-40B4-BE49-F238E27FC236}">
                <a16:creationId xmlns:a16="http://schemas.microsoft.com/office/drawing/2014/main" id="{8C37E5B0-6C87-CE45-AD76-FB2554E6EA79}"/>
              </a:ext>
            </a:extLst>
          </p:cNvPr>
          <p:cNvSpPr/>
          <p:nvPr/>
        </p:nvSpPr>
        <p:spPr>
          <a:xfrm>
            <a:off x="6084747" y="3324545"/>
            <a:ext cx="155448" cy="914400"/>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3200010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51304" y="242025"/>
            <a:ext cx="8808500"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dirty="0">
                <a:solidFill>
                  <a:schemeClr val="accent5"/>
                </a:solidFill>
                <a:latin typeface="Century Gothic" panose="020B0502020202020204"/>
                <a:cs typeface="BrownPro"/>
              </a:rPr>
              <a:t>Perception of Online Course for All Intenders Are Similar</a:t>
            </a:r>
          </a:p>
          <a:p>
            <a:pPr marL="342859" lvl="1" defTabSz="342859">
              <a:lnSpc>
                <a:spcPct val="80000"/>
              </a:lnSpc>
            </a:pPr>
            <a:r>
              <a:rPr lang="en-US" sz="2000" b="1" dirty="0">
                <a:solidFill>
                  <a:schemeClr val="accent5"/>
                </a:solidFill>
                <a:latin typeface="Century Gothic" panose="020B0502020202020204"/>
                <a:cs typeface="BrownPro"/>
              </a:rPr>
              <a:t>Key Drivers: </a:t>
            </a:r>
            <a:r>
              <a:rPr lang="en-US" sz="2000" b="1" i="1" dirty="0">
                <a:solidFill>
                  <a:schemeClr val="accent5"/>
                </a:solidFill>
                <a:latin typeface="Century Gothic" panose="020B0502020202020204"/>
                <a:cs typeface="BrownPro"/>
              </a:rPr>
              <a:t>Taking Classes When/Where I Want</a:t>
            </a:r>
            <a:r>
              <a:rPr lang="en-US" sz="2000" b="1" dirty="0">
                <a:solidFill>
                  <a:schemeClr val="accent5"/>
                </a:solidFill>
                <a:latin typeface="Century Gothic" panose="020B0502020202020204"/>
                <a:cs typeface="BrownPro"/>
              </a:rPr>
              <a:t>, </a:t>
            </a:r>
            <a:r>
              <a:rPr lang="en-US" sz="2000" b="1" i="1" dirty="0">
                <a:solidFill>
                  <a:schemeClr val="accent5"/>
                </a:solidFill>
                <a:latin typeface="Century Gothic" panose="020B0502020202020204"/>
                <a:cs typeface="BrownPro"/>
              </a:rPr>
              <a:t>Learning At Own Pace </a:t>
            </a:r>
            <a:r>
              <a:rPr lang="en-US" sz="2000" b="1" dirty="0">
                <a:solidFill>
                  <a:schemeClr val="accent5"/>
                </a:solidFill>
                <a:latin typeface="Century Gothic" panose="020B0502020202020204"/>
                <a:cs typeface="BrownPro"/>
              </a:rPr>
              <a:t>And </a:t>
            </a:r>
            <a:r>
              <a:rPr lang="en-US" sz="2000" b="1" i="1" dirty="0">
                <a:solidFill>
                  <a:schemeClr val="accent5"/>
                </a:solidFill>
                <a:latin typeface="Century Gothic" panose="020B0502020202020204"/>
                <a:cs typeface="BrownPro"/>
              </a:rPr>
              <a:t>Completing Degree Faster</a:t>
            </a:r>
            <a:endParaRPr lang="en-US" sz="2000" b="1" dirty="0">
              <a:solidFill>
                <a:schemeClr val="accent5"/>
              </a:solidFill>
              <a:latin typeface="Century Gothic" panose="020B0502020202020204"/>
              <a:cs typeface="BrownPro"/>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important are each of the following as to why you decided to take, or are considering taking, online courses in pursuit of a degree?</a:t>
            </a:r>
          </a:p>
        </p:txBody>
      </p:sp>
      <p:graphicFrame>
        <p:nvGraphicFramePr>
          <p:cNvPr id="10" name="Chart 9">
            <a:extLst>
              <a:ext uri="{FF2B5EF4-FFF2-40B4-BE49-F238E27FC236}">
                <a16:creationId xmlns:a16="http://schemas.microsoft.com/office/drawing/2014/main" id="{4B36C8FA-7B6F-4924-AF5E-A40BE2559AF5}"/>
              </a:ext>
            </a:extLst>
          </p:cNvPr>
          <p:cNvGraphicFramePr/>
          <p:nvPr>
            <p:extLst>
              <p:ext uri="{D42A27DB-BD31-4B8C-83A1-F6EECF244321}">
                <p14:modId xmlns:p14="http://schemas.microsoft.com/office/powerpoint/2010/main" val="3176737583"/>
              </p:ext>
            </p:extLst>
          </p:nvPr>
        </p:nvGraphicFramePr>
        <p:xfrm>
          <a:off x="463138" y="1361064"/>
          <a:ext cx="8205849" cy="3575804"/>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89B8E642-058D-4643-B440-5B3C75FC5E67}"/>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63934270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34411" y="737823"/>
            <a:ext cx="9555205" cy="480227"/>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dirty="0">
                <a:solidFill>
                  <a:schemeClr val="accent5"/>
                </a:solidFill>
                <a:latin typeface="Century Gothic" panose="020B0502020202020204"/>
                <a:cs typeface="BrownPro"/>
              </a:rPr>
              <a:t>But non-Hispanics Who Have Taken Online Courses Have Better Experience</a:t>
            </a:r>
          </a:p>
          <a:p>
            <a:pPr marL="342859" lvl="1" defTabSz="342859">
              <a:lnSpc>
                <a:spcPct val="80000"/>
              </a:lnSpc>
            </a:pPr>
            <a:r>
              <a:rPr lang="en-US" sz="2000" b="1" dirty="0">
                <a:solidFill>
                  <a:schemeClr val="accent5"/>
                </a:solidFill>
                <a:latin typeface="Century Gothic" panose="020B0502020202020204"/>
                <a:cs typeface="BrownPro"/>
              </a:rPr>
              <a:t>	</a:t>
            </a:r>
            <a:r>
              <a:rPr lang="en-US" sz="1400" b="1" i="1" dirty="0">
                <a:solidFill>
                  <a:schemeClr val="accent5"/>
                </a:solidFill>
                <a:latin typeface="Century Gothic" panose="020B0502020202020204"/>
                <a:cs typeface="BrownPro"/>
              </a:rPr>
              <a:t>-77% of Non-Hispanics Say Fits With My Childcare Schedule vs 61% Hispanics</a:t>
            </a:r>
            <a:endParaRPr lang="en-US" sz="2000" b="1" dirty="0">
              <a:solidFill>
                <a:schemeClr val="accent5"/>
              </a:solidFill>
              <a:latin typeface="Century Gothic" panose="020B0502020202020204"/>
              <a:cs typeface="BrownPro"/>
            </a:endParaRPr>
          </a:p>
          <a:p>
            <a:pPr marL="342859" lvl="1" defTabSz="342859">
              <a:lnSpc>
                <a:spcPct val="80000"/>
              </a:lnSpc>
            </a:pPr>
            <a:r>
              <a:rPr lang="en-US" sz="2000" b="1" dirty="0">
                <a:solidFill>
                  <a:schemeClr val="accent5"/>
                </a:solidFill>
                <a:latin typeface="Century Gothic" panose="020B0502020202020204"/>
                <a:cs typeface="BrownPro"/>
              </a:rPr>
              <a:t>	</a:t>
            </a:r>
            <a:r>
              <a:rPr lang="en-US" sz="1400" b="1" dirty="0">
                <a:solidFill>
                  <a:schemeClr val="accent5"/>
                </a:solidFill>
                <a:latin typeface="Century Gothic" panose="020B0502020202020204"/>
                <a:cs typeface="BrownPro"/>
              </a:rPr>
              <a:t>-</a:t>
            </a:r>
            <a:r>
              <a:rPr lang="en-US" sz="1400" b="1" i="1" dirty="0">
                <a:solidFill>
                  <a:schemeClr val="accent5"/>
                </a:solidFill>
                <a:latin typeface="Century Gothic" panose="020B0502020202020204"/>
                <a:cs typeface="BrownPro"/>
              </a:rPr>
              <a:t>73% Of Non-Hispanics Cite Access To A Wider Variety Of Subjects vs 59% Hispanics</a:t>
            </a:r>
          </a:p>
          <a:p>
            <a:pPr marL="342859" lvl="1" defTabSz="342859">
              <a:lnSpc>
                <a:spcPct val="80000"/>
              </a:lnSpc>
            </a:pPr>
            <a:r>
              <a:rPr lang="en-US" sz="1400" b="1" i="1" dirty="0">
                <a:solidFill>
                  <a:schemeClr val="accent5"/>
                </a:solidFill>
                <a:latin typeface="Century Gothic" panose="020B0502020202020204"/>
                <a:cs typeface="BrownPro"/>
              </a:rPr>
              <a:t>	-71% Non-Hispanics Call Out Not Want To Travel To A Campus vs 52% Hispanics</a:t>
            </a:r>
            <a:endParaRPr lang="en-US" sz="2000" b="1" i="1" dirty="0">
              <a:solidFill>
                <a:schemeClr val="accent5"/>
              </a:solidFill>
              <a:latin typeface="Century Gothic" panose="020B0502020202020204"/>
              <a:cs typeface="BrownPro"/>
            </a:endParaRPr>
          </a:p>
          <a:p>
            <a:pPr marL="342859" lvl="1" defTabSz="342859">
              <a:lnSpc>
                <a:spcPct val="80000"/>
              </a:lnSpc>
            </a:pPr>
            <a:endParaRPr lang="en-US" sz="2400" dirty="0">
              <a:solidFill>
                <a:schemeClr val="accent5"/>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383587"/>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important are each of the following as to why you decided to take, or are considering taking, online courses in pursuit of a degree?</a:t>
            </a:r>
          </a:p>
        </p:txBody>
      </p:sp>
      <p:graphicFrame>
        <p:nvGraphicFramePr>
          <p:cNvPr id="10" name="Chart 9">
            <a:extLst>
              <a:ext uri="{FF2B5EF4-FFF2-40B4-BE49-F238E27FC236}">
                <a16:creationId xmlns:a16="http://schemas.microsoft.com/office/drawing/2014/main" id="{4B36C8FA-7B6F-4924-AF5E-A40BE2559AF5}"/>
              </a:ext>
            </a:extLst>
          </p:cNvPr>
          <p:cNvGraphicFramePr/>
          <p:nvPr>
            <p:extLst>
              <p:ext uri="{D42A27DB-BD31-4B8C-83A1-F6EECF244321}">
                <p14:modId xmlns:p14="http://schemas.microsoft.com/office/powerpoint/2010/main" val="422388220"/>
              </p:ext>
            </p:extLst>
          </p:nvPr>
        </p:nvGraphicFramePr>
        <p:xfrm>
          <a:off x="463138" y="1644425"/>
          <a:ext cx="8205849" cy="3575804"/>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FCA98C7F-5052-4198-B5DB-8923A8F09806}"/>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80826456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306EF095-73B3-4AA3-B3A6-D5B280FC0D6C}"/>
              </a:ext>
            </a:extLst>
          </p:cNvPr>
          <p:cNvGraphicFramePr/>
          <p:nvPr>
            <p:extLst/>
          </p:nvPr>
        </p:nvGraphicFramePr>
        <p:xfrm>
          <a:off x="285749" y="1581229"/>
          <a:ext cx="8401051" cy="312793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0" y="434577"/>
            <a:ext cx="9213850"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1800" b="1" i="1" dirty="0">
                <a:solidFill>
                  <a:schemeClr val="accent5"/>
                </a:solidFill>
                <a:latin typeface="Century Gothic" panose="020B0502020202020204"/>
                <a:cs typeface="BrownPro"/>
              </a:rPr>
              <a:t>Almost 80% Of Hispanic Intenders </a:t>
            </a:r>
            <a:r>
              <a:rPr lang="en-US" sz="1800" b="1" dirty="0">
                <a:solidFill>
                  <a:schemeClr val="accent5"/>
                </a:solidFill>
                <a:latin typeface="Century Gothic" panose="020B0502020202020204"/>
                <a:cs typeface="BrownPro"/>
              </a:rPr>
              <a:t>Expect To Be Fully Prepared </a:t>
            </a:r>
          </a:p>
          <a:p>
            <a:pPr marL="342859" lvl="1" defTabSz="342859">
              <a:lnSpc>
                <a:spcPct val="80000"/>
              </a:lnSpc>
            </a:pPr>
            <a:r>
              <a:rPr lang="en-US" sz="1800" b="1" dirty="0">
                <a:solidFill>
                  <a:schemeClr val="accent5"/>
                </a:solidFill>
                <a:latin typeface="Century Gothic" panose="020B0502020202020204"/>
                <a:cs typeface="BrownPro"/>
              </a:rPr>
              <a:t>To Enter The Workforce After Graduating</a:t>
            </a:r>
          </a:p>
          <a:p>
            <a:pPr marL="342859" lvl="1" defTabSz="342859">
              <a:lnSpc>
                <a:spcPct val="80000"/>
              </a:lnSpc>
            </a:pPr>
            <a:r>
              <a:rPr lang="en-US" sz="2000" b="1" dirty="0">
                <a:solidFill>
                  <a:schemeClr val="accent5"/>
                </a:solidFill>
                <a:latin typeface="Century Gothic" panose="020B0502020202020204"/>
                <a:cs typeface="BrownPro"/>
              </a:rPr>
              <a:t>	</a:t>
            </a:r>
            <a:r>
              <a:rPr lang="en-US" sz="1200" b="1" i="1" dirty="0">
                <a:solidFill>
                  <a:schemeClr val="accent5"/>
                </a:solidFill>
                <a:latin typeface="Century Gothic" panose="020B0502020202020204"/>
                <a:cs typeface="BrownPro"/>
              </a:rPr>
              <a:t>-Over Two Thirds Feel There Should Be More Access To Trade Schools, Apprenticeship Programs</a:t>
            </a:r>
            <a:r>
              <a:rPr lang="en-US" sz="2000" b="1" i="1" dirty="0">
                <a:solidFill>
                  <a:schemeClr val="accent5"/>
                </a:solidFill>
                <a:latin typeface="Century Gothic" panose="020B0502020202020204"/>
                <a:cs typeface="BrownPro"/>
              </a:rPr>
              <a:t>	</a:t>
            </a:r>
          </a:p>
          <a:p>
            <a:pPr marL="342859" lvl="1" defTabSz="342859">
              <a:lnSpc>
                <a:spcPct val="80000"/>
              </a:lnSpc>
            </a:pPr>
            <a:r>
              <a:rPr lang="en-US" sz="1200" b="1" i="1" dirty="0">
                <a:solidFill>
                  <a:schemeClr val="accent5"/>
                </a:solidFill>
                <a:latin typeface="Century Gothic" panose="020B0502020202020204"/>
                <a:cs typeface="BrownPro"/>
              </a:rPr>
              <a:t>	-Over 40% Would Consider An Unknown School If Another Hispanic Recommended It</a:t>
            </a:r>
          </a:p>
          <a:p>
            <a:pPr marL="342859" lvl="1" defTabSz="342859">
              <a:lnSpc>
                <a:spcPct val="80000"/>
              </a:lnSpc>
            </a:pPr>
            <a:r>
              <a:rPr lang="en-US" sz="1200" b="1" i="1" dirty="0">
                <a:solidFill>
                  <a:schemeClr val="accent5"/>
                </a:solidFill>
                <a:latin typeface="Century Gothic" panose="020B0502020202020204"/>
                <a:cs typeface="BrownPro"/>
              </a:rPr>
              <a:t>	-Only 35% Agree That the School Should Have a Large Hispanic Community/Be A Hispanic Serving Institution</a:t>
            </a:r>
          </a:p>
          <a:p>
            <a:pPr marL="342859" lvl="1" defTabSz="342859">
              <a:lnSpc>
                <a:spcPct val="80000"/>
              </a:lnSpc>
            </a:pPr>
            <a:endParaRPr lang="en-US" sz="2400" dirty="0">
              <a:solidFill>
                <a:schemeClr val="accent5"/>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285750" y="1342907"/>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Please indicate your level of agreement with the following statements:</a:t>
            </a:r>
          </a:p>
        </p:txBody>
      </p:sp>
      <p:graphicFrame>
        <p:nvGraphicFramePr>
          <p:cNvPr id="22" name="Chart 21">
            <a:extLst>
              <a:ext uri="{FF2B5EF4-FFF2-40B4-BE49-F238E27FC236}">
                <a16:creationId xmlns:a16="http://schemas.microsoft.com/office/drawing/2014/main" id="{D74A75C4-B7A3-48B8-A81F-AE2F5427E57A}"/>
              </a:ext>
            </a:extLst>
          </p:cNvPr>
          <p:cNvGraphicFramePr/>
          <p:nvPr>
            <p:extLst/>
          </p:nvPr>
        </p:nvGraphicFramePr>
        <p:xfrm>
          <a:off x="285750" y="1581229"/>
          <a:ext cx="8401050" cy="2804123"/>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a:extLst>
              <a:ext uri="{FF2B5EF4-FFF2-40B4-BE49-F238E27FC236}">
                <a16:creationId xmlns:a16="http://schemas.microsoft.com/office/drawing/2014/main" id="{E1F9433D-DA5B-401A-933F-5E7021DC5CA3}"/>
              </a:ext>
            </a:extLst>
          </p:cNvPr>
          <p:cNvSpPr/>
          <p:nvPr/>
        </p:nvSpPr>
        <p:spPr>
          <a:xfrm>
            <a:off x="285750" y="3429000"/>
            <a:ext cx="8401050" cy="81915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1">
            <a:extLst>
              <a:ext uri="{FF2B5EF4-FFF2-40B4-BE49-F238E27FC236}">
                <a16:creationId xmlns:a16="http://schemas.microsoft.com/office/drawing/2014/main" id="{AF5E041D-89D4-4BFF-B237-576C6A533277}"/>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44738960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31751" y="301227"/>
            <a:ext cx="926465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endParaRPr lang="en-US" sz="2000" b="1" dirty="0">
              <a:solidFill>
                <a:schemeClr val="tx1"/>
              </a:solidFill>
              <a:latin typeface="Century Gothic" panose="020B0502020202020204"/>
              <a:cs typeface="BrownPro"/>
            </a:endParaRPr>
          </a:p>
          <a:p>
            <a:pPr marL="342859" lvl="1" defTabSz="342859">
              <a:lnSpc>
                <a:spcPct val="80000"/>
              </a:lnSpc>
            </a:pPr>
            <a:endParaRPr lang="en-US" sz="2000" b="1" dirty="0">
              <a:solidFill>
                <a:schemeClr val="tx1"/>
              </a:solidFill>
              <a:latin typeface="Century Gothic" panose="020B0502020202020204"/>
              <a:cs typeface="BrownPro"/>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132241"/>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Approximately what annual salary do you expect to earn in your [your child to earn in his/her] first job after completing your [his/her] degree?</a:t>
            </a:r>
          </a:p>
        </p:txBody>
      </p:sp>
      <p:graphicFrame>
        <p:nvGraphicFramePr>
          <p:cNvPr id="13" name="Chart 12">
            <a:extLst>
              <a:ext uri="{FF2B5EF4-FFF2-40B4-BE49-F238E27FC236}">
                <a16:creationId xmlns:a16="http://schemas.microsoft.com/office/drawing/2014/main" id="{E78D9CCA-DC6F-4697-A9F1-7866661B8880}"/>
              </a:ext>
            </a:extLst>
          </p:cNvPr>
          <p:cNvGraphicFramePr/>
          <p:nvPr>
            <p:extLst>
              <p:ext uri="{D42A27DB-BD31-4B8C-83A1-F6EECF244321}">
                <p14:modId xmlns:p14="http://schemas.microsoft.com/office/powerpoint/2010/main" val="3539487226"/>
              </p:ext>
            </p:extLst>
          </p:nvPr>
        </p:nvGraphicFramePr>
        <p:xfrm>
          <a:off x="285749" y="1445853"/>
          <a:ext cx="8471674" cy="3300317"/>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CBB45065-3364-4ABF-BB7B-2076BD3AEF01}"/>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2" name="Rectangle 1">
            <a:extLst>
              <a:ext uri="{FF2B5EF4-FFF2-40B4-BE49-F238E27FC236}">
                <a16:creationId xmlns:a16="http://schemas.microsoft.com/office/drawing/2014/main" id="{D66203C7-B506-4AA6-8551-89648AB53621}"/>
              </a:ext>
            </a:extLst>
          </p:cNvPr>
          <p:cNvSpPr/>
          <p:nvPr/>
        </p:nvSpPr>
        <p:spPr>
          <a:xfrm>
            <a:off x="129222" y="151715"/>
            <a:ext cx="8628201" cy="827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accent5"/>
                </a:solidFill>
                <a:latin typeface="Century Gothic" panose="020B0502020202020204" pitchFamily="34" charset="0"/>
              </a:rPr>
              <a:t>Intenders Have Mixed Salary Expectations Upon Completion Of Degree, Hispanic Parents Much More Likely To Expect $100K+ After Graduation</a:t>
            </a:r>
          </a:p>
        </p:txBody>
      </p:sp>
    </p:spTree>
    <p:extLst>
      <p:ext uri="{BB962C8B-B14F-4D97-AF65-F5344CB8AC3E}">
        <p14:creationId xmlns:p14="http://schemas.microsoft.com/office/powerpoint/2010/main" val="134157949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4" name="Title 3"/>
          <p:cNvSpPr>
            <a:spLocks noGrp="1"/>
          </p:cNvSpPr>
          <p:nvPr>
            <p:ph type="title"/>
          </p:nvPr>
        </p:nvSpPr>
        <p:spPr>
          <a:xfrm>
            <a:off x="285750" y="214182"/>
            <a:ext cx="8511564" cy="518753"/>
          </a:xfrm>
        </p:spPr>
        <p:txBody>
          <a:bodyPr/>
          <a:lstStyle/>
          <a:p>
            <a:r>
              <a:rPr lang="en-US" sz="2000" b="1" dirty="0">
                <a:solidFill>
                  <a:schemeClr val="accent5"/>
                </a:solidFill>
              </a:rPr>
              <a:t>Methodology</a:t>
            </a:r>
            <a:endParaRPr lang="en-US" sz="1400" b="1" dirty="0">
              <a:solidFill>
                <a:schemeClr val="accent5"/>
              </a:solidFill>
            </a:endParaRPr>
          </a:p>
        </p:txBody>
      </p:sp>
      <p:sp>
        <p:nvSpPr>
          <p:cNvPr id="11" name="TextBox 10"/>
          <p:cNvSpPr txBox="1"/>
          <p:nvPr/>
        </p:nvSpPr>
        <p:spPr>
          <a:xfrm>
            <a:off x="285750" y="4844534"/>
            <a:ext cx="6502379" cy="184666"/>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464646">
                    <a:lumMod val="75000"/>
                    <a:lumOff val="25000"/>
                  </a:srgbClr>
                </a:solidFill>
                <a:effectLst/>
                <a:uLnTx/>
                <a:uFillTx/>
                <a:latin typeface="Century Gothic" panose="020B0502020202020204"/>
                <a:ea typeface="+mn-ea"/>
                <a:cs typeface="+mn-cs"/>
              </a:rPr>
              <a:t>Source: Univision Political  Tracker in Collaboration with Media Predict, as of March 2018</a:t>
            </a:r>
          </a:p>
        </p:txBody>
      </p:sp>
      <p:graphicFrame>
        <p:nvGraphicFramePr>
          <p:cNvPr id="10" name="Table 9">
            <a:extLst>
              <a:ext uri="{FF2B5EF4-FFF2-40B4-BE49-F238E27FC236}">
                <a16:creationId xmlns:a16="http://schemas.microsoft.com/office/drawing/2014/main" id="{5DEAC778-3DBF-4446-B0AE-B0926C409D19}"/>
              </a:ext>
            </a:extLst>
          </p:cNvPr>
          <p:cNvGraphicFramePr>
            <a:graphicFrameLocks noGrp="1"/>
          </p:cNvGraphicFramePr>
          <p:nvPr>
            <p:extLst>
              <p:ext uri="{D42A27DB-BD31-4B8C-83A1-F6EECF244321}">
                <p14:modId xmlns:p14="http://schemas.microsoft.com/office/powerpoint/2010/main" val="2538374179"/>
              </p:ext>
            </p:extLst>
          </p:nvPr>
        </p:nvGraphicFramePr>
        <p:xfrm>
          <a:off x="667655" y="1052798"/>
          <a:ext cx="7757884" cy="2567940"/>
        </p:xfrm>
        <a:graphic>
          <a:graphicData uri="http://schemas.openxmlformats.org/drawingml/2006/table">
            <a:tbl>
              <a:tblPr firstRow="1" bandRow="1">
                <a:tableStyleId>{5A111915-BE36-4E01-A7E5-04B1672EAD32}</a:tableStyleId>
              </a:tblPr>
              <a:tblGrid>
                <a:gridCol w="1939471">
                  <a:extLst>
                    <a:ext uri="{9D8B030D-6E8A-4147-A177-3AD203B41FA5}">
                      <a16:colId xmlns:a16="http://schemas.microsoft.com/office/drawing/2014/main" val="20000"/>
                    </a:ext>
                  </a:extLst>
                </a:gridCol>
                <a:gridCol w="2024080">
                  <a:extLst>
                    <a:ext uri="{9D8B030D-6E8A-4147-A177-3AD203B41FA5}">
                      <a16:colId xmlns:a16="http://schemas.microsoft.com/office/drawing/2014/main" val="20001"/>
                    </a:ext>
                  </a:extLst>
                </a:gridCol>
                <a:gridCol w="1854862">
                  <a:extLst>
                    <a:ext uri="{9D8B030D-6E8A-4147-A177-3AD203B41FA5}">
                      <a16:colId xmlns:a16="http://schemas.microsoft.com/office/drawing/2014/main" val="20002"/>
                    </a:ext>
                  </a:extLst>
                </a:gridCol>
                <a:gridCol w="1939471">
                  <a:extLst>
                    <a:ext uri="{9D8B030D-6E8A-4147-A177-3AD203B41FA5}">
                      <a16:colId xmlns:a16="http://schemas.microsoft.com/office/drawing/2014/main" val="20003"/>
                    </a:ext>
                  </a:extLst>
                </a:gridCol>
              </a:tblGrid>
              <a:tr h="585720">
                <a:tc>
                  <a:txBody>
                    <a:bodyPr/>
                    <a:lstStyle/>
                    <a:p>
                      <a:pPr algn="ctr"/>
                      <a:endParaRPr lang="en-US" dirty="0"/>
                    </a:p>
                  </a:txBody>
                  <a:tcPr anchor="ctr"/>
                </a:tc>
                <a:tc>
                  <a:txBody>
                    <a:bodyPr/>
                    <a:lstStyle/>
                    <a:p>
                      <a:pPr algn="ctr"/>
                      <a:r>
                        <a:rPr lang="en-US" dirty="0"/>
                        <a:t>Parents of kids</a:t>
                      </a:r>
                      <a:r>
                        <a:rPr lang="en-US" baseline="0" dirty="0"/>
                        <a:t> 16-24 that are not currently enrolled in higher ed</a:t>
                      </a:r>
                      <a:endParaRPr lang="en-US" dirty="0"/>
                    </a:p>
                  </a:txBody>
                  <a:tcPr anchor="ctr"/>
                </a:tc>
                <a:tc>
                  <a:txBody>
                    <a:bodyPr/>
                    <a:lstStyle/>
                    <a:p>
                      <a:pPr algn="ctr"/>
                      <a:r>
                        <a:rPr lang="en-US" dirty="0"/>
                        <a:t>P16-30</a:t>
                      </a:r>
                      <a:r>
                        <a:rPr lang="en-US" baseline="0" dirty="0"/>
                        <a:t> that are not currently enrolled in higher ed</a:t>
                      </a:r>
                      <a:endParaRPr lang="en-US" dirty="0"/>
                    </a:p>
                  </a:txBody>
                  <a:tcPr anchor="ctr"/>
                </a:tc>
                <a:tc>
                  <a:txBody>
                    <a:bodyPr/>
                    <a:lstStyle/>
                    <a:p>
                      <a:pPr algn="ctr"/>
                      <a:r>
                        <a:rPr lang="en-US" dirty="0"/>
                        <a:t>P18-30</a:t>
                      </a:r>
                      <a:r>
                        <a:rPr lang="en-US" baseline="0" dirty="0"/>
                        <a:t> </a:t>
                      </a:r>
                      <a:r>
                        <a:rPr lang="en-US" dirty="0"/>
                        <a:t>College Graduates/Attenders</a:t>
                      </a:r>
                    </a:p>
                  </a:txBody>
                  <a:tcPr anchor="ctr"/>
                </a:tc>
                <a:extLst>
                  <a:ext uri="{0D108BD9-81ED-4DB2-BD59-A6C34878D82A}">
                    <a16:rowId xmlns:a16="http://schemas.microsoft.com/office/drawing/2014/main" val="10000"/>
                  </a:ext>
                </a:extLst>
              </a:tr>
              <a:tr h="276473">
                <a:tc>
                  <a:txBody>
                    <a:bodyPr/>
                    <a:lstStyle/>
                    <a:p>
                      <a:pPr algn="ctr"/>
                      <a:r>
                        <a:rPr lang="en-US" sz="1400" b="1" dirty="0"/>
                        <a:t>Hispanic (50/50 </a:t>
                      </a:r>
                      <a:r>
                        <a:rPr lang="en-US" sz="1400" b="1" dirty="0" err="1"/>
                        <a:t>SpanDom</a:t>
                      </a:r>
                      <a:r>
                        <a:rPr lang="en-US" sz="1400" b="1" dirty="0"/>
                        <a:t>/Bilingual)</a:t>
                      </a:r>
                    </a:p>
                  </a:txBody>
                  <a:tcPr anchor="ctr"/>
                </a:tc>
                <a:tc>
                  <a:txBody>
                    <a:bodyPr/>
                    <a:lstStyle/>
                    <a:p>
                      <a:pPr algn="ctr"/>
                      <a:r>
                        <a:rPr lang="en-US" sz="1400" b="1" dirty="0"/>
                        <a:t>n=246</a:t>
                      </a:r>
                    </a:p>
                  </a:txBody>
                  <a:tcPr anchor="ctr"/>
                </a:tc>
                <a:tc>
                  <a:txBody>
                    <a:bodyPr/>
                    <a:lstStyle/>
                    <a:p>
                      <a:pPr algn="ctr"/>
                      <a:r>
                        <a:rPr lang="en-US" sz="1400" b="1" dirty="0"/>
                        <a:t>n=431</a:t>
                      </a:r>
                    </a:p>
                  </a:txBody>
                  <a:tcPr anchor="ctr"/>
                </a:tc>
                <a:tc>
                  <a:txBody>
                    <a:bodyPr/>
                    <a:lstStyle/>
                    <a:p>
                      <a:pPr algn="ctr"/>
                      <a:r>
                        <a:rPr lang="en-US" sz="1400" b="1" dirty="0"/>
                        <a:t>n=388</a:t>
                      </a:r>
                    </a:p>
                  </a:txBody>
                  <a:tcPr anchor="ctr"/>
                </a:tc>
                <a:extLst>
                  <a:ext uri="{0D108BD9-81ED-4DB2-BD59-A6C34878D82A}">
                    <a16:rowId xmlns:a16="http://schemas.microsoft.com/office/drawing/2014/main" val="10001"/>
                  </a:ext>
                </a:extLst>
              </a:tr>
              <a:tr h="428268">
                <a:tc>
                  <a:txBody>
                    <a:bodyPr/>
                    <a:lstStyle/>
                    <a:p>
                      <a:pPr algn="ctr"/>
                      <a:r>
                        <a:rPr lang="en-US" sz="1400" b="0" i="1" dirty="0"/>
                        <a:t>Intention</a:t>
                      </a:r>
                      <a:r>
                        <a:rPr lang="en-US" sz="1400" b="0" i="1" baseline="0" dirty="0"/>
                        <a:t> of Higher Education</a:t>
                      </a:r>
                      <a:endParaRPr lang="en-US" sz="1400" b="0" i="1" dirty="0"/>
                    </a:p>
                  </a:txBody>
                  <a:tcPr anchor="ctr"/>
                </a:tc>
                <a:tc>
                  <a:txBody>
                    <a:bodyPr/>
                    <a:lstStyle/>
                    <a:p>
                      <a:pPr algn="ctr"/>
                      <a:r>
                        <a:rPr lang="en-US" sz="1400" b="0" i="1" dirty="0"/>
                        <a:t>Intenders: 164</a:t>
                      </a:r>
                    </a:p>
                    <a:p>
                      <a:pPr algn="ctr"/>
                      <a:r>
                        <a:rPr lang="en-US" sz="1400" b="0" i="1" baseline="0" dirty="0"/>
                        <a:t>Non-Intenders: 82</a:t>
                      </a:r>
                      <a:endParaRPr lang="en-US" sz="1400" b="0" i="1" dirty="0"/>
                    </a:p>
                  </a:txBody>
                  <a:tcPr anchor="ctr"/>
                </a:tc>
                <a:tc>
                  <a:txBody>
                    <a:bodyPr/>
                    <a:lstStyle/>
                    <a:p>
                      <a:pPr algn="ctr"/>
                      <a:r>
                        <a:rPr lang="en-US" sz="1400" b="0" i="1" dirty="0"/>
                        <a:t>Intenders: 232</a:t>
                      </a:r>
                    </a:p>
                    <a:p>
                      <a:pPr algn="ctr"/>
                      <a:r>
                        <a:rPr lang="en-US" sz="1400" b="0" i="1" baseline="0" dirty="0"/>
                        <a:t>Non-Intenders: 199</a:t>
                      </a:r>
                      <a:endParaRPr lang="en-US" sz="1400" b="0" i="1" dirty="0"/>
                    </a:p>
                  </a:txBody>
                  <a:tcPr anchor="ctr"/>
                </a:tc>
                <a:tc>
                  <a:txBody>
                    <a:bodyPr/>
                    <a:lstStyle/>
                    <a:p>
                      <a:pPr algn="ctr"/>
                      <a:endParaRPr lang="en-US" sz="1400" b="0" i="1" dirty="0"/>
                    </a:p>
                  </a:txBody>
                  <a:tcPr anchor="ctr"/>
                </a:tc>
                <a:extLst>
                  <a:ext uri="{0D108BD9-81ED-4DB2-BD59-A6C34878D82A}">
                    <a16:rowId xmlns:a16="http://schemas.microsoft.com/office/drawing/2014/main" val="10002"/>
                  </a:ext>
                </a:extLst>
              </a:tr>
              <a:tr h="276473">
                <a:tc>
                  <a:txBody>
                    <a:bodyPr/>
                    <a:lstStyle/>
                    <a:p>
                      <a:pPr algn="ctr"/>
                      <a:r>
                        <a:rPr lang="en-US" sz="1400" b="1" dirty="0"/>
                        <a:t>Non-Hispanic</a:t>
                      </a:r>
                    </a:p>
                  </a:txBody>
                  <a:tcPr anchor="ctr"/>
                </a:tc>
                <a:tc>
                  <a:txBody>
                    <a:bodyPr/>
                    <a:lstStyle/>
                    <a:p>
                      <a:pPr algn="ctr"/>
                      <a:r>
                        <a:rPr lang="en-US" sz="1400" b="1" dirty="0"/>
                        <a:t>n=377</a:t>
                      </a:r>
                    </a:p>
                  </a:txBody>
                  <a:tcPr anchor="ctr"/>
                </a:tc>
                <a:tc>
                  <a:txBody>
                    <a:bodyPr/>
                    <a:lstStyle/>
                    <a:p>
                      <a:pPr algn="ctr"/>
                      <a:r>
                        <a:rPr lang="en-US" sz="1400" b="1" dirty="0"/>
                        <a:t>n=381</a:t>
                      </a:r>
                    </a:p>
                  </a:txBody>
                  <a:tcPr anchor="ctr"/>
                </a:tc>
                <a:tc>
                  <a:txBody>
                    <a:bodyPr/>
                    <a:lstStyle/>
                    <a:p>
                      <a:pPr algn="ctr"/>
                      <a:r>
                        <a:rPr lang="en-US" sz="1400" b="1" dirty="0"/>
                        <a:t>n=499</a:t>
                      </a:r>
                    </a:p>
                  </a:txBody>
                  <a:tcPr anchor="ctr"/>
                </a:tc>
                <a:extLst>
                  <a:ext uri="{0D108BD9-81ED-4DB2-BD59-A6C34878D82A}">
                    <a16:rowId xmlns:a16="http://schemas.microsoft.com/office/drawing/2014/main" val="10003"/>
                  </a:ext>
                </a:extLst>
              </a:tr>
              <a:tr h="428268">
                <a:tc>
                  <a:txBody>
                    <a:bodyPr/>
                    <a:lstStyle/>
                    <a:p>
                      <a:pPr algn="ctr"/>
                      <a:r>
                        <a:rPr lang="en-US" sz="1400" b="0" i="1" dirty="0"/>
                        <a:t>Intention</a:t>
                      </a:r>
                      <a:r>
                        <a:rPr lang="en-US" sz="1400" b="0" i="1" baseline="0" dirty="0"/>
                        <a:t> of Higher Education</a:t>
                      </a:r>
                      <a:endParaRPr lang="en-US" sz="1400" b="0" i="1" dirty="0"/>
                    </a:p>
                  </a:txBody>
                  <a:tcPr anchor="ctr"/>
                </a:tc>
                <a:tc>
                  <a:txBody>
                    <a:bodyPr/>
                    <a:lstStyle/>
                    <a:p>
                      <a:pPr algn="ctr"/>
                      <a:r>
                        <a:rPr lang="en-US" sz="1400" b="0" i="1" dirty="0"/>
                        <a:t>Intenders: 253</a:t>
                      </a:r>
                    </a:p>
                    <a:p>
                      <a:pPr algn="ctr"/>
                      <a:r>
                        <a:rPr lang="en-US" sz="1400" b="0" i="1" baseline="0" dirty="0"/>
                        <a:t>Non-Intenders: 124</a:t>
                      </a:r>
                      <a:endParaRPr lang="en-US" sz="1400" b="0" i="1" dirty="0"/>
                    </a:p>
                  </a:txBody>
                  <a:tcPr anchor="ctr"/>
                </a:tc>
                <a:tc>
                  <a:txBody>
                    <a:bodyPr/>
                    <a:lstStyle/>
                    <a:p>
                      <a:pPr algn="ctr"/>
                      <a:r>
                        <a:rPr lang="en-US" sz="1400" b="0" i="1" dirty="0"/>
                        <a:t>Intenders: 184</a:t>
                      </a:r>
                    </a:p>
                    <a:p>
                      <a:pPr algn="ctr"/>
                      <a:r>
                        <a:rPr lang="en-US" sz="1400" b="0" i="1" baseline="0" dirty="0"/>
                        <a:t>Non-Intenders: 197</a:t>
                      </a:r>
                      <a:endParaRPr lang="en-US" sz="1400" b="0" i="1" dirty="0"/>
                    </a:p>
                  </a:txBody>
                  <a:tcPr anchor="ctr"/>
                </a:tc>
                <a:tc>
                  <a:txBody>
                    <a:bodyPr/>
                    <a:lstStyle/>
                    <a:p>
                      <a:pPr algn="ctr"/>
                      <a:endParaRPr lang="en-US" sz="1400" b="0" i="1" dirty="0"/>
                    </a:p>
                  </a:txBody>
                  <a:tcPr anchor="ctr"/>
                </a:tc>
                <a:extLst>
                  <a:ext uri="{0D108BD9-81ED-4DB2-BD59-A6C34878D82A}">
                    <a16:rowId xmlns:a16="http://schemas.microsoft.com/office/drawing/2014/main" val="10004"/>
                  </a:ext>
                </a:extLst>
              </a:tr>
            </a:tbl>
          </a:graphicData>
        </a:graphic>
      </p:graphicFrame>
      <p:sp>
        <p:nvSpPr>
          <p:cNvPr id="7" name="TextBox 6">
            <a:extLst>
              <a:ext uri="{FF2B5EF4-FFF2-40B4-BE49-F238E27FC236}">
                <a16:creationId xmlns:a16="http://schemas.microsoft.com/office/drawing/2014/main" id="{CEAF6133-3F28-437A-AAD3-6DC3CF6F2344}"/>
              </a:ext>
            </a:extLst>
          </p:cNvPr>
          <p:cNvSpPr txBox="1"/>
          <p:nvPr/>
        </p:nvSpPr>
        <p:spPr>
          <a:xfrm>
            <a:off x="667655" y="700690"/>
            <a:ext cx="6871942"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accent5"/>
                </a:solidFill>
                <a:latin typeface="Century Gothic" panose="020B0502020202020204" pitchFamily="34" charset="0"/>
              </a:rPr>
              <a:t>Study among 2,322 registered voters from California </a:t>
            </a:r>
          </a:p>
        </p:txBody>
      </p:sp>
      <p:sp>
        <p:nvSpPr>
          <p:cNvPr id="12" name="TextBox 11">
            <a:extLst>
              <a:ext uri="{FF2B5EF4-FFF2-40B4-BE49-F238E27FC236}">
                <a16:creationId xmlns:a16="http://schemas.microsoft.com/office/drawing/2014/main" id="{EB082EED-FAE5-4EDF-9CF1-ECBFAA1D7AFF}"/>
              </a:ext>
            </a:extLst>
          </p:cNvPr>
          <p:cNvSpPr txBox="1"/>
          <p:nvPr/>
        </p:nvSpPr>
        <p:spPr>
          <a:xfrm>
            <a:off x="667655" y="3541180"/>
            <a:ext cx="7757884" cy="1169551"/>
          </a:xfrm>
          <a:prstGeom prst="rect">
            <a:avLst/>
          </a:prstGeom>
          <a:noFill/>
        </p:spPr>
        <p:txBody>
          <a:bodyPr wrap="square" rtlCol="0">
            <a:spAutoFit/>
          </a:bodyPr>
          <a:lstStyle/>
          <a:p>
            <a:pPr marL="285750" indent="-285750">
              <a:buFont typeface="Arial" panose="020B0604020202020204" pitchFamily="34" charset="0"/>
              <a:buChar char="•"/>
            </a:pPr>
            <a:r>
              <a:rPr lang="en-US" sz="1400" b="1" dirty="0">
                <a:solidFill>
                  <a:schemeClr val="accent5"/>
                </a:solidFill>
                <a:latin typeface="Century Gothic" panose="020B0502020202020204" pitchFamily="34" charset="0"/>
              </a:rPr>
              <a:t>Intenders: Not currently enrolled in any higher education program (post high school), but planning to do so within the next two years</a:t>
            </a:r>
          </a:p>
          <a:p>
            <a:pPr marL="285750" indent="-285750">
              <a:buFont typeface="Arial" panose="020B0604020202020204" pitchFamily="34" charset="0"/>
              <a:buChar char="•"/>
            </a:pPr>
            <a:r>
              <a:rPr lang="en-US" sz="1400" dirty="0">
                <a:solidFill>
                  <a:schemeClr val="accent5"/>
                </a:solidFill>
                <a:latin typeface="Century Gothic" panose="020B0502020202020204" pitchFamily="34" charset="0"/>
              </a:rPr>
              <a:t>Non-Intenders: Not currently enrolled and not planning to enroll within next two years</a:t>
            </a:r>
          </a:p>
          <a:p>
            <a:pPr marL="285750" indent="-285750">
              <a:buFont typeface="Arial" panose="020B0604020202020204" pitchFamily="34" charset="0"/>
              <a:buChar char="•"/>
            </a:pPr>
            <a:r>
              <a:rPr lang="en-US" sz="1400" dirty="0">
                <a:solidFill>
                  <a:schemeClr val="accent5"/>
                </a:solidFill>
                <a:latin typeface="Century Gothic" panose="020B0502020202020204" pitchFamily="34" charset="0"/>
              </a:rPr>
              <a:t>In field March 8 – 15, 2018</a:t>
            </a:r>
          </a:p>
          <a:p>
            <a:pPr marL="285750" indent="-285750">
              <a:buFont typeface="Arial" panose="020B0604020202020204" pitchFamily="34" charset="0"/>
              <a:buChar char="•"/>
            </a:pPr>
            <a:r>
              <a:rPr lang="en-US" sz="1400" dirty="0">
                <a:solidFill>
                  <a:schemeClr val="accent5"/>
                </a:solidFill>
                <a:latin typeface="Century Gothic" panose="020B0502020202020204" pitchFamily="34" charset="0"/>
              </a:rPr>
              <a:t>Weighted to the registered voter counts for CA by age, gender, and ethnicity</a:t>
            </a:r>
          </a:p>
        </p:txBody>
      </p:sp>
    </p:spTree>
    <p:extLst>
      <p:ext uri="{BB962C8B-B14F-4D97-AF65-F5344CB8AC3E}">
        <p14:creationId xmlns:p14="http://schemas.microsoft.com/office/powerpoint/2010/main" val="1767722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306EF095-73B3-4AA3-B3A6-D5B280FC0D6C}"/>
              </a:ext>
            </a:extLst>
          </p:cNvPr>
          <p:cNvGraphicFramePr/>
          <p:nvPr>
            <p:extLst/>
          </p:nvPr>
        </p:nvGraphicFramePr>
        <p:xfrm>
          <a:off x="285749" y="1581229"/>
          <a:ext cx="8401051" cy="3127931"/>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Box 44"/>
          <p:cNvSpPr txBox="1"/>
          <p:nvPr/>
        </p:nvSpPr>
        <p:spPr>
          <a:xfrm>
            <a:off x="2007768" y="1445854"/>
            <a:ext cx="5128463" cy="240776"/>
          </a:xfrm>
          <a:prstGeom prst="rect">
            <a:avLst/>
          </a:prstGeom>
          <a:noFill/>
        </p:spPr>
        <p:txBody>
          <a:bodyPr vert="horz" wrap="none" lIns="68580" tIns="34290" rIns="68580" bIns="34290" rtlCol="0">
            <a:normAutofit/>
          </a:bodyPr>
          <a:lstStyle/>
          <a:p>
            <a:pPr algn="ctr"/>
            <a:r>
              <a:rPr lang="en-US" sz="1000" u="sng" dirty="0">
                <a:solidFill>
                  <a:srgbClr val="464646"/>
                </a:solidFill>
                <a:latin typeface="Century Gothic" panose="020B0502020202020204"/>
                <a:cs typeface="Calibri"/>
              </a:rPr>
              <a:t>Among Intenders</a:t>
            </a:r>
          </a:p>
        </p:txBody>
      </p:sp>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well are the following higher educational institutions preparing students for quality careers?</a:t>
            </a:r>
          </a:p>
        </p:txBody>
      </p:sp>
      <p:graphicFrame>
        <p:nvGraphicFramePr>
          <p:cNvPr id="10" name="Chart 9">
            <a:extLst>
              <a:ext uri="{FF2B5EF4-FFF2-40B4-BE49-F238E27FC236}">
                <a16:creationId xmlns:a16="http://schemas.microsoft.com/office/drawing/2014/main" id="{EBD29BBF-E5A8-4A7B-A82E-1A54E94C7434}"/>
              </a:ext>
            </a:extLst>
          </p:cNvPr>
          <p:cNvGraphicFramePr/>
          <p:nvPr>
            <p:extLst>
              <p:ext uri="{D42A27DB-BD31-4B8C-83A1-F6EECF244321}">
                <p14:modId xmlns:p14="http://schemas.microsoft.com/office/powerpoint/2010/main" val="2240778737"/>
              </p:ext>
            </p:extLst>
          </p:nvPr>
        </p:nvGraphicFramePr>
        <p:xfrm>
          <a:off x="285750" y="1445854"/>
          <a:ext cx="4370333" cy="28041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87E1D169-7BA4-4B53-AD98-3E037B4202A6}"/>
              </a:ext>
            </a:extLst>
          </p:cNvPr>
          <p:cNvGraphicFramePr/>
          <p:nvPr>
            <p:extLst>
              <p:ext uri="{D42A27DB-BD31-4B8C-83A1-F6EECF244321}">
                <p14:modId xmlns:p14="http://schemas.microsoft.com/office/powerpoint/2010/main" val="2000195578"/>
              </p:ext>
            </p:extLst>
          </p:nvPr>
        </p:nvGraphicFramePr>
        <p:xfrm>
          <a:off x="4656082" y="1445854"/>
          <a:ext cx="4370333" cy="2804124"/>
        </p:xfrm>
        <a:graphic>
          <a:graphicData uri="http://schemas.openxmlformats.org/drawingml/2006/chart">
            <c:chart xmlns:c="http://schemas.openxmlformats.org/drawingml/2006/chart" xmlns:r="http://schemas.openxmlformats.org/officeDocument/2006/relationships" r:id="rId5"/>
          </a:graphicData>
        </a:graphic>
      </p:graphicFrame>
      <p:sp>
        <p:nvSpPr>
          <p:cNvPr id="11" name="Slide Number Placeholder 1">
            <a:extLst>
              <a:ext uri="{FF2B5EF4-FFF2-40B4-BE49-F238E27FC236}">
                <a16:creationId xmlns:a16="http://schemas.microsoft.com/office/drawing/2014/main" id="{D55E18DA-7CC0-4D8D-9619-7F1A838FDA1C}"/>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13" name="Title 2">
            <a:extLst>
              <a:ext uri="{FF2B5EF4-FFF2-40B4-BE49-F238E27FC236}">
                <a16:creationId xmlns:a16="http://schemas.microsoft.com/office/drawing/2014/main" id="{FC64B4F1-5A4C-4A29-8118-BCDAB802A03F}"/>
              </a:ext>
            </a:extLst>
          </p:cNvPr>
          <p:cNvSpPr>
            <a:spLocks noGrp="1"/>
          </p:cNvSpPr>
          <p:nvPr>
            <p:ph type="title"/>
          </p:nvPr>
        </p:nvSpPr>
        <p:spPr>
          <a:xfrm>
            <a:off x="316217" y="399753"/>
            <a:ext cx="8511564" cy="518753"/>
          </a:xfrm>
        </p:spPr>
        <p:txBody>
          <a:bodyPr/>
          <a:lstStyle/>
          <a:p>
            <a:r>
              <a:rPr lang="en-US" sz="1600" b="1" dirty="0"/>
              <a:t>Intenders Rate California State University System, University of California System, and California Community Colleges Highest in Preparing Students for Quality Careers</a:t>
            </a:r>
            <a:br>
              <a:rPr lang="en-US" sz="1600" b="1" dirty="0"/>
            </a:br>
            <a:r>
              <a:rPr lang="en-US" sz="1600" b="1" dirty="0"/>
              <a:t>	</a:t>
            </a:r>
            <a:r>
              <a:rPr lang="en-US" sz="1400" b="1" dirty="0"/>
              <a:t>-</a:t>
            </a:r>
            <a:r>
              <a:rPr lang="en-US" sz="1400" b="1" i="1" dirty="0"/>
              <a:t>Online Colleges Rank Lowest</a:t>
            </a:r>
            <a:r>
              <a:rPr lang="en-US" sz="1400" b="1" dirty="0"/>
              <a:t> among both Hispanic and Non-Hispanic Intenders</a:t>
            </a:r>
            <a:endParaRPr lang="en-US" sz="1600" b="1" dirty="0"/>
          </a:p>
        </p:txBody>
      </p:sp>
    </p:spTree>
    <p:extLst>
      <p:ext uri="{BB962C8B-B14F-4D97-AF65-F5344CB8AC3E}">
        <p14:creationId xmlns:p14="http://schemas.microsoft.com/office/powerpoint/2010/main" val="50586607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8FE7613E-FAA5-4B6A-A290-9CF22AC8B9B2}"/>
              </a:ext>
            </a:extLst>
          </p:cNvPr>
          <p:cNvGraphicFramePr/>
          <p:nvPr>
            <p:extLst>
              <p:ext uri="{D42A27DB-BD31-4B8C-83A1-F6EECF244321}">
                <p14:modId xmlns:p14="http://schemas.microsoft.com/office/powerpoint/2010/main" val="2149910234"/>
              </p:ext>
            </p:extLst>
          </p:nvPr>
        </p:nvGraphicFramePr>
        <p:xfrm>
          <a:off x="285749" y="1445854"/>
          <a:ext cx="8471674"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50800" y="301227"/>
            <a:ext cx="805180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dirty="0">
                <a:solidFill>
                  <a:schemeClr val="accent5"/>
                </a:solidFill>
                <a:latin typeface="Century Gothic" panose="020B0502020202020204"/>
                <a:cs typeface="BrownPro"/>
              </a:rPr>
              <a:t>Approximately </a:t>
            </a:r>
            <a:r>
              <a:rPr lang="en-US" sz="2000" b="1" i="1" dirty="0">
                <a:solidFill>
                  <a:schemeClr val="accent5"/>
                </a:solidFill>
                <a:latin typeface="Century Gothic" panose="020B0502020202020204"/>
                <a:cs typeface="BrownPro"/>
              </a:rPr>
              <a:t>70% Of All Respondents </a:t>
            </a:r>
            <a:r>
              <a:rPr lang="en-US" sz="2000" b="1" dirty="0">
                <a:solidFill>
                  <a:schemeClr val="accent5"/>
                </a:solidFill>
                <a:latin typeface="Century Gothic" panose="020B0502020202020204"/>
                <a:cs typeface="BrownPro"/>
              </a:rPr>
              <a:t>Are Concerned About Affording Rising Tuition And Fees</a:t>
            </a:r>
          </a:p>
          <a:p>
            <a:pPr marL="342859" lvl="1" defTabSz="342859">
              <a:lnSpc>
                <a:spcPct val="80000"/>
              </a:lnSpc>
            </a:pPr>
            <a:r>
              <a:rPr lang="en-US" sz="2000" b="1" dirty="0">
                <a:solidFill>
                  <a:schemeClr val="accent5"/>
                </a:solidFill>
                <a:latin typeface="Century Gothic" panose="020B0502020202020204"/>
                <a:cs typeface="BrownPro"/>
              </a:rPr>
              <a:t>	</a:t>
            </a:r>
            <a:r>
              <a:rPr lang="en-US" sz="1600" b="1" i="1" dirty="0">
                <a:solidFill>
                  <a:schemeClr val="accent5"/>
                </a:solidFill>
                <a:latin typeface="Century Gothic" panose="020B0502020202020204"/>
                <a:cs typeface="BrownPro"/>
              </a:rPr>
              <a:t>-</a:t>
            </a:r>
            <a:r>
              <a:rPr lang="en-US" sz="1400" b="1" i="1" dirty="0">
                <a:solidFill>
                  <a:schemeClr val="accent5"/>
                </a:solidFill>
                <a:latin typeface="Century Gothic" panose="020B0502020202020204"/>
                <a:cs typeface="BrownPro"/>
              </a:rPr>
              <a:t>Exception is Non-Intenders</a:t>
            </a: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144940"/>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Please rate your level of concern about affording rising tuition and fees.</a:t>
            </a:r>
          </a:p>
        </p:txBody>
      </p:sp>
      <p:sp>
        <p:nvSpPr>
          <p:cNvPr id="7" name="Slide Number Placeholder 1">
            <a:extLst>
              <a:ext uri="{FF2B5EF4-FFF2-40B4-BE49-F238E27FC236}">
                <a16:creationId xmlns:a16="http://schemas.microsoft.com/office/drawing/2014/main" id="{D9D8212B-2AC5-4D6C-92F5-1036264A0932}"/>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479653747"/>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D9616C-A0BC-48BC-801C-B8AB25FBE0B2}"/>
              </a:ext>
            </a:extLst>
          </p:cNvPr>
          <p:cNvSpPr txBox="1"/>
          <p:nvPr/>
        </p:nvSpPr>
        <p:spPr>
          <a:xfrm>
            <a:off x="184201" y="144727"/>
            <a:ext cx="8800142" cy="923330"/>
          </a:xfrm>
          <a:prstGeom prst="rect">
            <a:avLst/>
          </a:prstGeom>
          <a:noFill/>
        </p:spPr>
        <p:txBody>
          <a:bodyPr wrap="square" rtlCol="0">
            <a:spAutoFit/>
          </a:bodyPr>
          <a:lstStyle/>
          <a:p>
            <a:r>
              <a:rPr lang="en-US" sz="2000" b="1" dirty="0">
                <a:solidFill>
                  <a:schemeClr val="accent5"/>
                </a:solidFill>
                <a:latin typeface=" Century Gothic"/>
              </a:rPr>
              <a:t>Hispanic Intenders More Likely Than Non-Hispanics to Say They Are</a:t>
            </a:r>
          </a:p>
          <a:p>
            <a:r>
              <a:rPr lang="en-US" sz="2000" b="1" dirty="0">
                <a:solidFill>
                  <a:schemeClr val="accent5"/>
                </a:solidFill>
                <a:latin typeface=" Century Gothic"/>
              </a:rPr>
              <a:t> Not Currently Saving for College…But Want To </a:t>
            </a:r>
          </a:p>
          <a:p>
            <a:r>
              <a:rPr lang="en-US" sz="1400" b="1" i="1" dirty="0">
                <a:solidFill>
                  <a:schemeClr val="accent5"/>
                </a:solidFill>
                <a:latin typeface=" Century Gothic"/>
              </a:rPr>
              <a:t>	-60% Parents Are Currently Saving</a:t>
            </a:r>
            <a:endParaRPr lang="en-US" sz="2000" b="1" dirty="0">
              <a:solidFill>
                <a:schemeClr val="accent5"/>
              </a:solidFill>
              <a:latin typeface=" Century Gothic"/>
            </a:endParaRPr>
          </a:p>
        </p:txBody>
      </p:sp>
      <p:graphicFrame>
        <p:nvGraphicFramePr>
          <p:cNvPr id="10" name="Chart 9">
            <a:extLst>
              <a:ext uri="{FF2B5EF4-FFF2-40B4-BE49-F238E27FC236}">
                <a16:creationId xmlns:a16="http://schemas.microsoft.com/office/drawing/2014/main" id="{8FE7613E-FAA5-4B6A-A290-9CF22AC8B9B2}"/>
              </a:ext>
            </a:extLst>
          </p:cNvPr>
          <p:cNvGraphicFramePr/>
          <p:nvPr>
            <p:extLst>
              <p:ext uri="{D42A27DB-BD31-4B8C-83A1-F6EECF244321}">
                <p14:modId xmlns:p14="http://schemas.microsoft.com/office/powerpoint/2010/main" val="4263904585"/>
              </p:ext>
            </p:extLst>
          </p:nvPr>
        </p:nvGraphicFramePr>
        <p:xfrm>
          <a:off x="1877439" y="1512596"/>
          <a:ext cx="5389123"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0" y="301227"/>
            <a:ext cx="800100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endParaRPr lang="en-US" sz="2000" b="1" dirty="0">
              <a:solidFill>
                <a:schemeClr val="tx1"/>
              </a:solidFill>
              <a:latin typeface="Century Gothic" panose="020B0502020202020204"/>
              <a:cs typeface="BrownPro"/>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567223" y="1210596"/>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Are you [Is your child] currently saving for college?</a:t>
            </a:r>
          </a:p>
        </p:txBody>
      </p:sp>
      <p:sp>
        <p:nvSpPr>
          <p:cNvPr id="8" name="Slide Number Placeholder 1">
            <a:extLst>
              <a:ext uri="{FF2B5EF4-FFF2-40B4-BE49-F238E27FC236}">
                <a16:creationId xmlns:a16="http://schemas.microsoft.com/office/drawing/2014/main" id="{3EE97EB0-741A-4AAC-A218-89DF1D6894A8}"/>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95024738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8FE7613E-FAA5-4B6A-A290-9CF22AC8B9B2}"/>
              </a:ext>
            </a:extLst>
          </p:cNvPr>
          <p:cNvGraphicFramePr/>
          <p:nvPr>
            <p:extLst>
              <p:ext uri="{D42A27DB-BD31-4B8C-83A1-F6EECF244321}">
                <p14:modId xmlns:p14="http://schemas.microsoft.com/office/powerpoint/2010/main" val="3665642686"/>
              </p:ext>
            </p:extLst>
          </p:nvPr>
        </p:nvGraphicFramePr>
        <p:xfrm>
          <a:off x="893362" y="1516823"/>
          <a:ext cx="6123562"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98961" y="255940"/>
            <a:ext cx="9166761" cy="64635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1800" b="1" dirty="0">
                <a:solidFill>
                  <a:schemeClr val="accent5"/>
                </a:solidFill>
                <a:latin typeface="Century Gothic" panose="020B0502020202020204"/>
                <a:cs typeface="BrownPro"/>
              </a:rPr>
              <a:t>All Respondents Agree That Financial Considerations Impact School Choice</a:t>
            </a: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To what extent will financial considerations impact your [your child’s] decision on where to go to school? </a:t>
            </a:r>
          </a:p>
        </p:txBody>
      </p:sp>
      <p:sp>
        <p:nvSpPr>
          <p:cNvPr id="8" name="Slide Number Placeholder 1">
            <a:extLst>
              <a:ext uri="{FF2B5EF4-FFF2-40B4-BE49-F238E27FC236}">
                <a16:creationId xmlns:a16="http://schemas.microsoft.com/office/drawing/2014/main" id="{67326124-2982-467B-8CF9-333736B2F151}"/>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2050764979"/>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9890C807-8772-4AEA-A0D6-6938EB141AB4}"/>
              </a:ext>
            </a:extLst>
          </p:cNvPr>
          <p:cNvGraphicFramePr/>
          <p:nvPr>
            <p:extLst>
              <p:ext uri="{D42A27DB-BD31-4B8C-83A1-F6EECF244321}">
                <p14:modId xmlns:p14="http://schemas.microsoft.com/office/powerpoint/2010/main" val="1162501479"/>
              </p:ext>
            </p:extLst>
          </p:nvPr>
        </p:nvGraphicFramePr>
        <p:xfrm>
          <a:off x="3228217" y="1412355"/>
          <a:ext cx="3860504" cy="35758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9890C807-8772-4AEA-A0D6-6938EB141AB4}"/>
              </a:ext>
            </a:extLst>
          </p:cNvPr>
          <p:cNvGraphicFramePr/>
          <p:nvPr>
            <p:extLst>
              <p:ext uri="{D42A27DB-BD31-4B8C-83A1-F6EECF244321}">
                <p14:modId xmlns:p14="http://schemas.microsoft.com/office/powerpoint/2010/main" val="770171482"/>
              </p:ext>
            </p:extLst>
          </p:nvPr>
        </p:nvGraphicFramePr>
        <p:xfrm>
          <a:off x="925454" y="1410869"/>
          <a:ext cx="3860504" cy="3575804"/>
        </p:xfrm>
        <a:graphic>
          <a:graphicData uri="http://schemas.openxmlformats.org/drawingml/2006/chart">
            <c:chart xmlns:c="http://schemas.openxmlformats.org/drawingml/2006/chart" xmlns:r="http://schemas.openxmlformats.org/officeDocument/2006/relationships" r:id="rId4"/>
          </a:graphicData>
        </a:graphic>
      </p:graphicFrame>
      <p:sp>
        <p:nvSpPr>
          <p:cNvPr id="5" name="Pentagon 4"/>
          <p:cNvSpPr/>
          <p:nvPr/>
        </p:nvSpPr>
        <p:spPr>
          <a:xfrm>
            <a:off x="41615" y="311862"/>
            <a:ext cx="8785679" cy="826080"/>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dirty="0">
                <a:solidFill>
                  <a:schemeClr val="accent5"/>
                </a:solidFill>
                <a:latin typeface="Century Gothic" charset="0"/>
                <a:ea typeface="Century Gothic" charset="0"/>
                <a:cs typeface="Century Gothic" charset="0"/>
              </a:rPr>
              <a:t>Paying for college: Most Programs UNKNOWN to Hispanic Intenders and Parents</a:t>
            </a:r>
            <a:endParaRPr lang="en-US" sz="1400" b="1" i="1" dirty="0">
              <a:solidFill>
                <a:schemeClr val="accent5"/>
              </a:solidFill>
              <a:latin typeface="Century Gothic" charset="0"/>
              <a:ea typeface="Century Gothic" charset="0"/>
              <a:cs typeface="Century Gothic" charset="0"/>
            </a:endParaRPr>
          </a:p>
          <a:p>
            <a:pPr marL="342859" lvl="1" defTabSz="342859">
              <a:lnSpc>
                <a:spcPct val="80000"/>
              </a:lnSpc>
            </a:pPr>
            <a:r>
              <a:rPr lang="en-US" sz="1400" b="1" i="1" dirty="0">
                <a:solidFill>
                  <a:schemeClr val="accent5"/>
                </a:solidFill>
                <a:latin typeface="Century Gothic" charset="0"/>
                <a:ea typeface="Century Gothic" charset="0"/>
                <a:cs typeface="Century Gothic" charset="0"/>
              </a:rPr>
              <a:t>-50% of Intenders received financial from the school</a:t>
            </a:r>
          </a:p>
          <a:p>
            <a:pPr marL="342859" lvl="1" defTabSz="342859">
              <a:lnSpc>
                <a:spcPct val="80000"/>
              </a:lnSpc>
            </a:pPr>
            <a:r>
              <a:rPr lang="en-US" sz="1400" b="1" i="1" dirty="0">
                <a:solidFill>
                  <a:schemeClr val="accent5"/>
                </a:solidFill>
                <a:latin typeface="Century Gothic" charset="0"/>
                <a:ea typeface="Century Gothic" charset="0"/>
                <a:cs typeface="Century Gothic" charset="0"/>
              </a:rPr>
              <a:t>-Almost half intend to use personal savings to pay for college </a:t>
            </a:r>
            <a:r>
              <a:rPr lang="en-US" sz="1400" b="1" i="1" dirty="0" err="1">
                <a:solidFill>
                  <a:schemeClr val="accent5"/>
                </a:solidFill>
                <a:latin typeface="Century Gothic" charset="0"/>
                <a:ea typeface="Century Gothic" charset="0"/>
                <a:cs typeface="Century Gothic" charset="0"/>
              </a:rPr>
              <a:t>educaiton</a:t>
            </a:r>
            <a:endParaRPr lang="en-US" sz="1400" b="1" i="1" dirty="0">
              <a:solidFill>
                <a:schemeClr val="accent5"/>
              </a:solidFill>
              <a:latin typeface="Century Gothic" charset="0"/>
              <a:ea typeface="Century Gothic" charset="0"/>
              <a:cs typeface="Century Gothic" charset="0"/>
            </a:endParaRPr>
          </a:p>
        </p:txBody>
      </p:sp>
      <p:sp>
        <p:nvSpPr>
          <p:cNvPr id="9" name="TextBox 8"/>
          <p:cNvSpPr txBox="1"/>
          <p:nvPr/>
        </p:nvSpPr>
        <p:spPr>
          <a:xfrm>
            <a:off x="285750" y="4844534"/>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alibri Light" panose="020F0302020204030204" pitchFamily="34" charset="0"/>
              </a:rPr>
              <a:t>Source: Univision Political  Tracker in Collaboration with Media Predict, as of March 2018.</a:t>
            </a:r>
          </a:p>
        </p:txBody>
      </p:sp>
      <p:sp>
        <p:nvSpPr>
          <p:cNvPr id="7" name="Rectangle 6"/>
          <p:cNvSpPr/>
          <p:nvPr/>
        </p:nvSpPr>
        <p:spPr>
          <a:xfrm>
            <a:off x="1143000" y="1139428"/>
            <a:ext cx="6380747" cy="230832"/>
          </a:xfrm>
          <a:prstGeom prst="rect">
            <a:avLst/>
          </a:prstGeom>
        </p:spPr>
        <p:txBody>
          <a:bodyPr wrap="square">
            <a:spAutoFit/>
          </a:bodyPr>
          <a:lstStyle/>
          <a:p>
            <a:r>
              <a:rPr lang="en-US" sz="900" dirty="0">
                <a:solidFill>
                  <a:schemeClr val="bg2"/>
                </a:solidFill>
                <a:latin typeface=" Century Gothic"/>
              </a:rPr>
              <a:t>Q: Which of the following resource do you [does your child] plan to use to pay for college?</a:t>
            </a:r>
            <a:endParaRPr lang="en-US" sz="900" dirty="0">
              <a:solidFill>
                <a:schemeClr val="bg2"/>
              </a:solidFill>
              <a:latin typeface="Century Gothic" panose="020B0502020202020204"/>
            </a:endParaRPr>
          </a:p>
        </p:txBody>
      </p:sp>
      <p:sp>
        <p:nvSpPr>
          <p:cNvPr id="8" name="TextBox 7">
            <a:extLst>
              <a:ext uri="{FF2B5EF4-FFF2-40B4-BE49-F238E27FC236}">
                <a16:creationId xmlns:a16="http://schemas.microsoft.com/office/drawing/2014/main" id="{858DA2AB-7A6F-44BF-AEEB-BE0ECD52281C}"/>
              </a:ext>
            </a:extLst>
          </p:cNvPr>
          <p:cNvSpPr txBox="1"/>
          <p:nvPr/>
        </p:nvSpPr>
        <p:spPr>
          <a:xfrm>
            <a:off x="2480460" y="1521313"/>
            <a:ext cx="2209508" cy="240776"/>
          </a:xfrm>
          <a:prstGeom prst="rect">
            <a:avLst/>
          </a:prstGeom>
          <a:noFill/>
        </p:spPr>
        <p:txBody>
          <a:bodyPr vert="horz" wrap="none" lIns="68580" tIns="34290" rIns="68580" bIns="34290" rtlCol="0">
            <a:normAutofit/>
          </a:bodyPr>
          <a:lstStyle/>
          <a:p>
            <a:pPr algn="ctr"/>
            <a:r>
              <a:rPr lang="en-US" sz="1000" u="sng" dirty="0">
                <a:solidFill>
                  <a:srgbClr val="464646"/>
                </a:solidFill>
                <a:latin typeface="Century Gothic" panose="020B0502020202020204"/>
                <a:cs typeface="Calibri"/>
              </a:rPr>
              <a:t>Among Intenders (Top 2 Box)</a:t>
            </a:r>
          </a:p>
          <a:p>
            <a:pPr algn="ctr"/>
            <a:endParaRPr lang="en-US" sz="1000" u="sng" dirty="0">
              <a:solidFill>
                <a:srgbClr val="464646"/>
              </a:solidFill>
              <a:latin typeface="Century Gothic" panose="020B0502020202020204"/>
              <a:cs typeface="Calibri"/>
            </a:endParaRPr>
          </a:p>
        </p:txBody>
      </p:sp>
      <p:sp>
        <p:nvSpPr>
          <p:cNvPr id="10" name="TextBox 9">
            <a:extLst>
              <a:ext uri="{FF2B5EF4-FFF2-40B4-BE49-F238E27FC236}">
                <a16:creationId xmlns:a16="http://schemas.microsoft.com/office/drawing/2014/main" id="{858DA2AB-7A6F-44BF-AEEB-BE0ECD52281C}"/>
              </a:ext>
            </a:extLst>
          </p:cNvPr>
          <p:cNvSpPr txBox="1"/>
          <p:nvPr/>
        </p:nvSpPr>
        <p:spPr>
          <a:xfrm>
            <a:off x="4975144" y="1521313"/>
            <a:ext cx="2209508" cy="240776"/>
          </a:xfrm>
          <a:prstGeom prst="rect">
            <a:avLst/>
          </a:prstGeom>
          <a:noFill/>
        </p:spPr>
        <p:txBody>
          <a:bodyPr vert="horz" wrap="none" lIns="68580" tIns="34290" rIns="68580" bIns="34290" rtlCol="0">
            <a:normAutofit/>
          </a:bodyPr>
          <a:lstStyle/>
          <a:p>
            <a:pPr algn="ctr"/>
            <a:r>
              <a:rPr lang="en-US" sz="1000" u="sng" dirty="0">
                <a:solidFill>
                  <a:srgbClr val="464646"/>
                </a:solidFill>
                <a:latin typeface="Century Gothic" panose="020B0502020202020204"/>
                <a:cs typeface="Calibri"/>
              </a:rPr>
              <a:t>Among Parents of Intenders (Top 2 Box)</a:t>
            </a:r>
          </a:p>
          <a:p>
            <a:pPr algn="ctr"/>
            <a:endParaRPr lang="en-US" sz="1000" u="sng" dirty="0">
              <a:solidFill>
                <a:srgbClr val="464646"/>
              </a:solidFill>
              <a:latin typeface="Century Gothic" panose="020B0502020202020204"/>
              <a:cs typeface="Calibri"/>
            </a:endParaRPr>
          </a:p>
        </p:txBody>
      </p:sp>
      <p:sp>
        <p:nvSpPr>
          <p:cNvPr id="14" name="Slide Number Placeholder 1">
            <a:extLst>
              <a:ext uri="{FF2B5EF4-FFF2-40B4-BE49-F238E27FC236}">
                <a16:creationId xmlns:a16="http://schemas.microsoft.com/office/drawing/2014/main" id="{AC28FC0C-5F16-456D-B6B5-B277AD31C773}"/>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728269188"/>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48224D-6F07-42F4-9CAB-66347A566547}"/>
              </a:ext>
            </a:extLst>
          </p:cNvPr>
          <p:cNvSpPr>
            <a:spLocks noGrp="1"/>
          </p:cNvSpPr>
          <p:nvPr>
            <p:ph type="sldNum" sz="quarter" idx="12"/>
          </p:nvPr>
        </p:nvSpPr>
        <p:spPr>
          <a:xfrm>
            <a:off x="8492147" y="4601247"/>
            <a:ext cx="335147" cy="272423"/>
          </a:xfrm>
        </p:spPr>
        <p:txBody>
          <a:bodyPr/>
          <a:lstStyle/>
          <a:p>
            <a:fld id="{E7D144B3-0B8B-E84F-99DB-152A098EBD40}" type="slidenum">
              <a:rPr lang="en-US" smtClean="0"/>
              <a:pPr/>
              <a:t>25</a:t>
            </a:fld>
            <a:endParaRPr lang="en-US" dirty="0"/>
          </a:p>
        </p:txBody>
      </p:sp>
      <p:sp>
        <p:nvSpPr>
          <p:cNvPr id="4" name="Title 3">
            <a:extLst>
              <a:ext uri="{FF2B5EF4-FFF2-40B4-BE49-F238E27FC236}">
                <a16:creationId xmlns:a16="http://schemas.microsoft.com/office/drawing/2014/main" id="{4FB39A99-E32D-4625-B73E-DAF7DA2F0F94}"/>
              </a:ext>
            </a:extLst>
          </p:cNvPr>
          <p:cNvSpPr>
            <a:spLocks noGrp="1"/>
          </p:cNvSpPr>
          <p:nvPr>
            <p:ph type="title"/>
          </p:nvPr>
        </p:nvSpPr>
        <p:spPr>
          <a:xfrm>
            <a:off x="316178" y="203837"/>
            <a:ext cx="8511564" cy="518753"/>
          </a:xfrm>
        </p:spPr>
        <p:txBody>
          <a:bodyPr/>
          <a:lstStyle/>
          <a:p>
            <a:r>
              <a:rPr lang="en-US" b="1" dirty="0">
                <a:solidFill>
                  <a:schemeClr val="accent5"/>
                </a:solidFill>
              </a:rPr>
              <a:t>Key Takeaways</a:t>
            </a:r>
          </a:p>
        </p:txBody>
      </p:sp>
      <p:sp>
        <p:nvSpPr>
          <p:cNvPr id="6" name="TextBox 5">
            <a:extLst>
              <a:ext uri="{FF2B5EF4-FFF2-40B4-BE49-F238E27FC236}">
                <a16:creationId xmlns:a16="http://schemas.microsoft.com/office/drawing/2014/main" id="{407A5078-19D2-4DC1-9BA2-8945B063D606}"/>
              </a:ext>
            </a:extLst>
          </p:cNvPr>
          <p:cNvSpPr txBox="1"/>
          <p:nvPr/>
        </p:nvSpPr>
        <p:spPr>
          <a:xfrm>
            <a:off x="316178" y="795418"/>
            <a:ext cx="8664536" cy="2462213"/>
          </a:xfrm>
          <a:prstGeom prst="rect">
            <a:avLst/>
          </a:prstGeom>
          <a:noFill/>
        </p:spPr>
        <p:txBody>
          <a:bodyPr wrap="square" rtlCol="0">
            <a:spAutoFit/>
          </a:bodyPr>
          <a:lstStyle/>
          <a:p>
            <a:pPr marL="285750" indent="-285750">
              <a:buFont typeface="Arial" panose="020B0604020202020204" pitchFamily="34" charset="0"/>
              <a:buChar char="•"/>
            </a:pPr>
            <a:endParaRPr lang="en-US" sz="1400" dirty="0">
              <a:solidFill>
                <a:schemeClr val="accent5">
                  <a:lumMod val="75000"/>
                </a:schemeClr>
              </a:solidFill>
              <a:latin typeface="Century Gothic" panose="020B0502020202020204" pitchFamily="34" charset="0"/>
            </a:endParaRPr>
          </a:p>
          <a:p>
            <a:pPr marL="285750" indent="-285750">
              <a:buFont typeface="Arial" panose="020B0604020202020204" pitchFamily="34" charset="0"/>
              <a:buChar char="•"/>
            </a:pPr>
            <a:r>
              <a:rPr lang="en-US" sz="1400" b="1" dirty="0">
                <a:solidFill>
                  <a:schemeClr val="accent5">
                    <a:lumMod val="75000"/>
                  </a:schemeClr>
                </a:solidFill>
                <a:latin typeface="Century Gothic" panose="020B0502020202020204" pitchFamily="34" charset="0"/>
              </a:rPr>
              <a:t>Less than half of Hispanic Intenders feel they know enough about higher education options to make good decisions </a:t>
            </a:r>
            <a:r>
              <a:rPr lang="en-US" sz="1400" dirty="0">
                <a:solidFill>
                  <a:schemeClr val="accent5">
                    <a:lumMod val="75000"/>
                  </a:schemeClr>
                </a:solidFill>
                <a:latin typeface="Century Gothic" panose="020B0502020202020204" pitchFamily="34" charset="0"/>
              </a:rPr>
              <a:t>(vs. 67% Non-Hispanics)</a:t>
            </a:r>
          </a:p>
          <a:p>
            <a:endParaRPr lang="en-US" sz="1400" dirty="0">
              <a:solidFill>
                <a:schemeClr val="accent5">
                  <a:lumMod val="75000"/>
                </a:schemeClr>
              </a:solidFill>
              <a:latin typeface="Century Gothic" panose="020B0502020202020204" pitchFamily="34" charset="0"/>
            </a:endParaRPr>
          </a:p>
          <a:p>
            <a:pPr marL="285750" indent="-285750">
              <a:buFont typeface="Arial" panose="020B0604020202020204" pitchFamily="34" charset="0"/>
              <a:buChar char="•"/>
            </a:pPr>
            <a:r>
              <a:rPr lang="en-US" sz="1400" b="1" dirty="0">
                <a:solidFill>
                  <a:schemeClr val="accent5">
                    <a:lumMod val="75000"/>
                  </a:schemeClr>
                </a:solidFill>
                <a:latin typeface="Century Gothic" panose="020B0502020202020204" pitchFamily="34" charset="0"/>
              </a:rPr>
              <a:t>California State University System and University of California System seen as best in prepping students for quality careers</a:t>
            </a:r>
            <a:r>
              <a:rPr lang="en-US" sz="1400" dirty="0">
                <a:solidFill>
                  <a:schemeClr val="accent5">
                    <a:lumMod val="75000"/>
                  </a:schemeClr>
                </a:solidFill>
                <a:latin typeface="Century Gothic" panose="020B0502020202020204" pitchFamily="34" charset="0"/>
              </a:rPr>
              <a:t>, online college lowest for all respondents</a:t>
            </a:r>
          </a:p>
          <a:p>
            <a:endParaRPr lang="en-US" sz="1400" dirty="0">
              <a:solidFill>
                <a:schemeClr val="accent5">
                  <a:lumMod val="75000"/>
                </a:schemeClr>
              </a:solidFill>
              <a:latin typeface="Century Gothic" panose="020B0502020202020204" pitchFamily="34" charset="0"/>
            </a:endParaRPr>
          </a:p>
          <a:p>
            <a:pPr marL="285750" indent="-285750">
              <a:buFont typeface="Arial" panose="020B0604020202020204" pitchFamily="34" charset="0"/>
              <a:buChar char="•"/>
            </a:pPr>
            <a:r>
              <a:rPr lang="en-US" sz="1400" dirty="0">
                <a:solidFill>
                  <a:schemeClr val="accent5">
                    <a:lumMod val="75000"/>
                  </a:schemeClr>
                </a:solidFill>
                <a:latin typeface="Century Gothic" panose="020B0502020202020204" pitchFamily="34" charset="0"/>
              </a:rPr>
              <a:t>More than </a:t>
            </a:r>
            <a:r>
              <a:rPr lang="en-US" sz="1400" b="1" dirty="0">
                <a:solidFill>
                  <a:schemeClr val="accent5">
                    <a:lumMod val="75000"/>
                  </a:schemeClr>
                </a:solidFill>
                <a:latin typeface="Century Gothic" panose="020B0502020202020204" pitchFamily="34" charset="0"/>
              </a:rPr>
              <a:t>70%</a:t>
            </a:r>
            <a:r>
              <a:rPr lang="en-US" sz="1400" dirty="0">
                <a:solidFill>
                  <a:schemeClr val="accent5">
                    <a:lumMod val="75000"/>
                  </a:schemeClr>
                </a:solidFill>
                <a:latin typeface="Century Gothic" panose="020B0502020202020204" pitchFamily="34" charset="0"/>
              </a:rPr>
              <a:t> of all respondents are somewhat/very concerned about being able to afford the rising cost of tuition and fees</a:t>
            </a:r>
          </a:p>
          <a:p>
            <a:pPr marL="285750" indent="-285750">
              <a:buFont typeface="Arial" panose="020B0604020202020204" pitchFamily="34" charset="0"/>
              <a:buChar char="•"/>
            </a:pPr>
            <a:endParaRPr lang="en-US" sz="1400" dirty="0">
              <a:solidFill>
                <a:schemeClr val="accent5">
                  <a:lumMod val="75000"/>
                </a:schemeClr>
              </a:solidFill>
              <a:latin typeface="Century Gothic" panose="020B0502020202020204" pitchFamily="34" charset="0"/>
            </a:endParaRPr>
          </a:p>
          <a:p>
            <a:pPr marL="285750" indent="-285750">
              <a:buFont typeface="Arial" panose="020B0604020202020204" pitchFamily="34" charset="0"/>
              <a:buChar char="•"/>
            </a:pPr>
            <a:endParaRPr lang="en-US" sz="1400" dirty="0">
              <a:solidFill>
                <a:schemeClr val="accent5">
                  <a:lumMod val="75000"/>
                </a:schemeClr>
              </a:solidFill>
              <a:latin typeface="Century Gothic" panose="020B0502020202020204" pitchFamily="34" charset="0"/>
            </a:endParaRPr>
          </a:p>
        </p:txBody>
      </p:sp>
      <p:sp>
        <p:nvSpPr>
          <p:cNvPr id="5" name="TextBox 4">
            <a:extLst>
              <a:ext uri="{FF2B5EF4-FFF2-40B4-BE49-F238E27FC236}">
                <a16:creationId xmlns:a16="http://schemas.microsoft.com/office/drawing/2014/main" id="{4B0D9C3C-B2CF-3143-B600-D5DE28C6B1E1}"/>
              </a:ext>
            </a:extLst>
          </p:cNvPr>
          <p:cNvSpPr txBox="1"/>
          <p:nvPr/>
        </p:nvSpPr>
        <p:spPr>
          <a:xfrm>
            <a:off x="381492" y="2827624"/>
            <a:ext cx="8599222" cy="181588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400" b="1" dirty="0">
                <a:solidFill>
                  <a:schemeClr val="accent5">
                    <a:lumMod val="75000"/>
                  </a:schemeClr>
                </a:solidFill>
                <a:latin typeface="Century Gothic" panose="020B0502020202020204" pitchFamily="34" charset="0"/>
              </a:rPr>
              <a:t>Hispanic Intenders </a:t>
            </a:r>
            <a:r>
              <a:rPr lang="en-US" sz="1400" dirty="0">
                <a:solidFill>
                  <a:schemeClr val="accent5">
                    <a:lumMod val="75000"/>
                  </a:schemeClr>
                </a:solidFill>
                <a:latin typeface="Century Gothic" panose="020B0502020202020204" pitchFamily="34" charset="0"/>
              </a:rPr>
              <a:t>more likely than Non-Hispanics to say they’re</a:t>
            </a:r>
            <a:r>
              <a:rPr lang="en-US" sz="1400" b="1" dirty="0">
                <a:solidFill>
                  <a:schemeClr val="accent5">
                    <a:lumMod val="75000"/>
                  </a:schemeClr>
                </a:solidFill>
                <a:latin typeface="Century Gothic" panose="020B0502020202020204" pitchFamily="34" charset="0"/>
              </a:rPr>
              <a:t> not currently saving for college, but want to</a:t>
            </a:r>
          </a:p>
          <a:p>
            <a:pPr marL="628650" lvl="1" indent="-285750">
              <a:buFont typeface="Arial" panose="020B0604020202020204" pitchFamily="34" charset="0"/>
              <a:buChar char="•"/>
            </a:pPr>
            <a:r>
              <a:rPr lang="en-US" sz="1400" b="1" dirty="0">
                <a:solidFill>
                  <a:schemeClr val="accent5">
                    <a:lumMod val="75000"/>
                  </a:schemeClr>
                </a:solidFill>
                <a:latin typeface="Century Gothic" panose="020B0502020202020204" pitchFamily="34" charset="0"/>
              </a:rPr>
              <a:t>60% of Parents of Intenders are currently saving</a:t>
            </a:r>
          </a:p>
          <a:p>
            <a:pPr marL="628650" lvl="1" indent="-285750">
              <a:buFont typeface="Arial" panose="020B0604020202020204" pitchFamily="34" charset="0"/>
              <a:buChar char="•"/>
            </a:pPr>
            <a:endParaRPr lang="en-US" sz="1400" b="1" dirty="0">
              <a:solidFill>
                <a:schemeClr val="accent5">
                  <a:lumMod val="75000"/>
                </a:schemeClr>
              </a:solidFill>
              <a:latin typeface="Century Gothic" panose="020B0502020202020204" pitchFamily="34" charset="0"/>
            </a:endParaRPr>
          </a:p>
          <a:p>
            <a:pPr marL="285750" indent="-285750">
              <a:buFont typeface="Arial" panose="020B0604020202020204" pitchFamily="34" charset="0"/>
              <a:buChar char="•"/>
            </a:pPr>
            <a:r>
              <a:rPr lang="en-US" sz="1400" b="1" dirty="0">
                <a:solidFill>
                  <a:schemeClr val="accent5">
                    <a:lumMod val="75000"/>
                  </a:schemeClr>
                </a:solidFill>
                <a:latin typeface="Century Gothic" panose="020B0502020202020204" pitchFamily="34" charset="0"/>
              </a:rPr>
              <a:t>Intenders, and Parents of Intenders agree that financial considerations impact school choice</a:t>
            </a:r>
          </a:p>
          <a:p>
            <a:pPr marL="285750" indent="-285750">
              <a:buFont typeface="Arial" panose="020B0604020202020204" pitchFamily="34" charset="0"/>
              <a:buChar char="•"/>
            </a:pPr>
            <a:endParaRPr lang="en-US" sz="1400" b="1" dirty="0">
              <a:solidFill>
                <a:schemeClr val="accent5">
                  <a:lumMod val="75000"/>
                </a:schemeClr>
              </a:solidFill>
              <a:latin typeface="Century Gothic" panose="020B0502020202020204" pitchFamily="34" charset="0"/>
            </a:endParaRPr>
          </a:p>
          <a:p>
            <a:pPr marL="285750" indent="-285750">
              <a:buFont typeface="Arial" panose="020B0604020202020204" pitchFamily="34" charset="0"/>
              <a:buChar char="•"/>
            </a:pPr>
            <a:r>
              <a:rPr lang="en-US" sz="1400" b="1" dirty="0">
                <a:solidFill>
                  <a:schemeClr val="accent5">
                    <a:lumMod val="75000"/>
                  </a:schemeClr>
                </a:solidFill>
                <a:latin typeface="Century Gothic" panose="020B0502020202020204" pitchFamily="34" charset="0"/>
              </a:rPr>
              <a:t>Intenders and Parents of Intenders most likely to use personal savings and financial aid from the school to help pay for college than any other resource</a:t>
            </a:r>
          </a:p>
        </p:txBody>
      </p:sp>
    </p:spTree>
    <p:extLst>
      <p:ext uri="{BB962C8B-B14F-4D97-AF65-F5344CB8AC3E}">
        <p14:creationId xmlns:p14="http://schemas.microsoft.com/office/powerpoint/2010/main" val="2389556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a:t>Education Politics</a:t>
            </a:r>
          </a:p>
        </p:txBody>
      </p:sp>
    </p:spTree>
    <p:extLst>
      <p:ext uri="{BB962C8B-B14F-4D97-AF65-F5344CB8AC3E}">
        <p14:creationId xmlns:p14="http://schemas.microsoft.com/office/powerpoint/2010/main" val="3334518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58750" y="301227"/>
            <a:ext cx="9283701"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dirty="0">
                <a:solidFill>
                  <a:schemeClr val="accent5"/>
                </a:solidFill>
                <a:latin typeface="Century Gothic" panose="020B0502020202020204"/>
                <a:cs typeface="BrownPro"/>
              </a:rPr>
              <a:t>Among Intenders, </a:t>
            </a:r>
            <a:r>
              <a:rPr lang="en-US" sz="2000" b="1" i="1" dirty="0">
                <a:solidFill>
                  <a:schemeClr val="accent5"/>
                </a:solidFill>
                <a:latin typeface="Century Gothic" panose="020B0502020202020204"/>
                <a:cs typeface="BrownPro"/>
              </a:rPr>
              <a:t>Hispanics And Hispanic Parents </a:t>
            </a:r>
            <a:r>
              <a:rPr lang="en-US" sz="2000" b="1" dirty="0">
                <a:solidFill>
                  <a:schemeClr val="accent5"/>
                </a:solidFill>
                <a:latin typeface="Century Gothic" panose="020B0502020202020204"/>
                <a:cs typeface="BrownPro"/>
              </a:rPr>
              <a:t>Show Greatest Support</a:t>
            </a:r>
            <a:r>
              <a:rPr lang="en-US" sz="2000" b="1" i="1" dirty="0">
                <a:solidFill>
                  <a:schemeClr val="accent5"/>
                </a:solidFill>
                <a:latin typeface="Century Gothic" panose="020B0502020202020204"/>
                <a:cs typeface="BrownPro"/>
              </a:rPr>
              <a:t> </a:t>
            </a:r>
            <a:r>
              <a:rPr lang="en-US" sz="2000" b="1" dirty="0">
                <a:solidFill>
                  <a:schemeClr val="accent5"/>
                </a:solidFill>
                <a:latin typeface="Century Gothic" panose="020B0502020202020204"/>
                <a:cs typeface="BrownPro"/>
              </a:rPr>
              <a:t>For Tax Increases to Fund Higher Education </a:t>
            </a:r>
          </a:p>
          <a:p>
            <a:pPr marL="342859" lvl="1" defTabSz="342859">
              <a:lnSpc>
                <a:spcPct val="80000"/>
              </a:lnSpc>
            </a:pPr>
            <a:endParaRPr lang="en-US" sz="2000" b="1" dirty="0">
              <a:solidFill>
                <a:schemeClr val="accent5"/>
              </a:solidFill>
              <a:latin typeface="Century Gothic" panose="020B0502020202020204"/>
              <a:cs typeface="BrownPro"/>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Do you support or oppose paying significantly higher taxes in the future to increase taxpayer funding to higher education?</a:t>
            </a:r>
          </a:p>
        </p:txBody>
      </p:sp>
      <p:graphicFrame>
        <p:nvGraphicFramePr>
          <p:cNvPr id="7" name="Chart 6">
            <a:extLst>
              <a:ext uri="{FF2B5EF4-FFF2-40B4-BE49-F238E27FC236}">
                <a16:creationId xmlns:a16="http://schemas.microsoft.com/office/drawing/2014/main" id="{A1DEFED0-AB26-41C9-A922-49D715E327A8}"/>
              </a:ext>
            </a:extLst>
          </p:cNvPr>
          <p:cNvGraphicFramePr/>
          <p:nvPr>
            <p:extLst/>
          </p:nvPr>
        </p:nvGraphicFramePr>
        <p:xfrm>
          <a:off x="1082481" y="1579780"/>
          <a:ext cx="6979037"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a:extLst>
              <a:ext uri="{FF2B5EF4-FFF2-40B4-BE49-F238E27FC236}">
                <a16:creationId xmlns:a16="http://schemas.microsoft.com/office/drawing/2014/main" id="{3809BFE0-143C-4B0E-8180-EA157AC62041}"/>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955856613"/>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27000" y="301227"/>
            <a:ext cx="8365147"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i="1" dirty="0">
                <a:solidFill>
                  <a:schemeClr val="accent5"/>
                </a:solidFill>
                <a:latin typeface="Century Gothic" panose="020B0502020202020204"/>
                <a:cs typeface="BrownPro Light"/>
              </a:rPr>
              <a:t>The Majority Of Intenders And Their Parents</a:t>
            </a:r>
          </a:p>
          <a:p>
            <a:pPr marL="342859" lvl="1" defTabSz="342859">
              <a:lnSpc>
                <a:spcPct val="80000"/>
              </a:lnSpc>
            </a:pPr>
            <a:r>
              <a:rPr lang="en-US" sz="2000" b="1" dirty="0">
                <a:solidFill>
                  <a:schemeClr val="accent5"/>
                </a:solidFill>
                <a:latin typeface="Century Gothic" panose="020B0502020202020204"/>
                <a:cs typeface="BrownPro Light"/>
              </a:rPr>
              <a:t>Support Governor Making College Affordability a Top Priority</a:t>
            </a:r>
            <a:endParaRPr lang="en-US" sz="2000" dirty="0">
              <a:solidFill>
                <a:schemeClr val="accent5"/>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Do you support or oppose California’s next governor making college affordability a top priority? </a:t>
            </a:r>
          </a:p>
        </p:txBody>
      </p:sp>
      <p:graphicFrame>
        <p:nvGraphicFramePr>
          <p:cNvPr id="7" name="Chart 6">
            <a:extLst>
              <a:ext uri="{FF2B5EF4-FFF2-40B4-BE49-F238E27FC236}">
                <a16:creationId xmlns:a16="http://schemas.microsoft.com/office/drawing/2014/main" id="{A1DEFED0-AB26-41C9-A922-49D715E327A8}"/>
              </a:ext>
            </a:extLst>
          </p:cNvPr>
          <p:cNvGraphicFramePr/>
          <p:nvPr>
            <p:extLst/>
          </p:nvPr>
        </p:nvGraphicFramePr>
        <p:xfrm>
          <a:off x="1082481" y="1579780"/>
          <a:ext cx="6979037"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a:extLst>
              <a:ext uri="{FF2B5EF4-FFF2-40B4-BE49-F238E27FC236}">
                <a16:creationId xmlns:a16="http://schemas.microsoft.com/office/drawing/2014/main" id="{CCC780EB-C2AE-4F3D-BBD2-EDEF8F4390BA}"/>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382602664"/>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31751" y="309972"/>
            <a:ext cx="9207500"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1800" b="1" i="1" dirty="0">
                <a:solidFill>
                  <a:schemeClr val="accent5"/>
                </a:solidFill>
                <a:latin typeface="Century Gothic" panose="020B0502020202020204"/>
                <a:cs typeface="BrownPro Light"/>
              </a:rPr>
              <a:t>Hispanic Potential Students And Hispanic Parents Vote in 2018 More Likely To Be Influenced </a:t>
            </a:r>
            <a:r>
              <a:rPr lang="en-US" sz="1800" b="1" dirty="0">
                <a:solidFill>
                  <a:schemeClr val="accent5"/>
                </a:solidFill>
                <a:latin typeface="Century Gothic" panose="020B0502020202020204"/>
                <a:cs typeface="BrownPro Light"/>
              </a:rPr>
              <a:t>By How the Candidates Address Higher Education</a:t>
            </a: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To what extent will your vote for governor in 2018 be influenced by how the candidates plan to address higher education?</a:t>
            </a:r>
          </a:p>
        </p:txBody>
      </p:sp>
      <p:graphicFrame>
        <p:nvGraphicFramePr>
          <p:cNvPr id="11" name="Chart 10">
            <a:extLst>
              <a:ext uri="{FF2B5EF4-FFF2-40B4-BE49-F238E27FC236}">
                <a16:creationId xmlns:a16="http://schemas.microsoft.com/office/drawing/2014/main" id="{23E8FA9B-C2F2-4B54-BB85-141DA05E90E3}"/>
              </a:ext>
            </a:extLst>
          </p:cNvPr>
          <p:cNvGraphicFramePr/>
          <p:nvPr>
            <p:extLst>
              <p:ext uri="{D42A27DB-BD31-4B8C-83A1-F6EECF244321}">
                <p14:modId xmlns:p14="http://schemas.microsoft.com/office/powerpoint/2010/main" val="937814922"/>
              </p:ext>
            </p:extLst>
          </p:nvPr>
        </p:nvGraphicFramePr>
        <p:xfrm>
          <a:off x="587828" y="1671074"/>
          <a:ext cx="7968343" cy="2965859"/>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A3D0B4F2-D014-4692-A839-01582174421C}"/>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293284640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Which of the following best describes your family history of higher education?</a:t>
            </a:r>
          </a:p>
        </p:txBody>
      </p:sp>
      <p:graphicFrame>
        <p:nvGraphicFramePr>
          <p:cNvPr id="7" name="Chart 6">
            <a:extLst>
              <a:ext uri="{FF2B5EF4-FFF2-40B4-BE49-F238E27FC236}">
                <a16:creationId xmlns:a16="http://schemas.microsoft.com/office/drawing/2014/main" id="{A1DEFED0-AB26-41C9-A922-49D715E327A8}"/>
              </a:ext>
            </a:extLst>
          </p:cNvPr>
          <p:cNvGraphicFramePr/>
          <p:nvPr>
            <p:extLst>
              <p:ext uri="{D42A27DB-BD31-4B8C-83A1-F6EECF244321}">
                <p14:modId xmlns:p14="http://schemas.microsoft.com/office/powerpoint/2010/main" val="133273872"/>
              </p:ext>
            </p:extLst>
          </p:nvPr>
        </p:nvGraphicFramePr>
        <p:xfrm>
          <a:off x="188046" y="1384894"/>
          <a:ext cx="8471674"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a:extLst>
              <a:ext uri="{FF2B5EF4-FFF2-40B4-BE49-F238E27FC236}">
                <a16:creationId xmlns:a16="http://schemas.microsoft.com/office/drawing/2014/main" id="{6389FA4C-5F0B-454A-B874-2B85BB987995}"/>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10" name="Title 2">
            <a:extLst>
              <a:ext uri="{FF2B5EF4-FFF2-40B4-BE49-F238E27FC236}">
                <a16:creationId xmlns:a16="http://schemas.microsoft.com/office/drawing/2014/main" id="{B5683147-3D75-4EFC-849E-B323D3362E30}"/>
              </a:ext>
            </a:extLst>
          </p:cNvPr>
          <p:cNvSpPr>
            <a:spLocks noGrp="1"/>
          </p:cNvSpPr>
          <p:nvPr>
            <p:ph type="title"/>
          </p:nvPr>
        </p:nvSpPr>
        <p:spPr>
          <a:xfrm>
            <a:off x="323850" y="255571"/>
            <a:ext cx="8511564" cy="518753"/>
          </a:xfrm>
        </p:spPr>
        <p:txBody>
          <a:bodyPr/>
          <a:lstStyle/>
          <a:p>
            <a:r>
              <a:rPr lang="en-US" sz="2000" b="1" dirty="0"/>
              <a:t>Among </a:t>
            </a:r>
            <a:r>
              <a:rPr lang="en-US" sz="2000" b="1" i="1" dirty="0"/>
              <a:t>Hispanic Intenders and Their Parents</a:t>
            </a:r>
            <a:r>
              <a:rPr lang="en-US" sz="2000" b="1" dirty="0"/>
              <a:t>, Over 40% Are the First Generation of Their Family to Enroll in a Higher Education Program</a:t>
            </a:r>
          </a:p>
        </p:txBody>
      </p:sp>
      <p:sp>
        <p:nvSpPr>
          <p:cNvPr id="11" name="Rectangle 10">
            <a:extLst>
              <a:ext uri="{FF2B5EF4-FFF2-40B4-BE49-F238E27FC236}">
                <a16:creationId xmlns:a16="http://schemas.microsoft.com/office/drawing/2014/main" id="{F6F1D3B3-3774-2D49-923B-2C8FBFF57BF0}"/>
              </a:ext>
            </a:extLst>
          </p:cNvPr>
          <p:cNvSpPr/>
          <p:nvPr/>
        </p:nvSpPr>
        <p:spPr>
          <a:xfrm>
            <a:off x="279973" y="1475250"/>
            <a:ext cx="1411667" cy="292910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73CC4E-8C71-F449-8C76-C615F752BF82}"/>
              </a:ext>
            </a:extLst>
          </p:cNvPr>
          <p:cNvSpPr/>
          <p:nvPr/>
        </p:nvSpPr>
        <p:spPr>
          <a:xfrm>
            <a:off x="3167965" y="1663388"/>
            <a:ext cx="1411667" cy="273222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3903868"/>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48224D-6F07-42F4-9CAB-66347A566547}"/>
              </a:ext>
            </a:extLst>
          </p:cNvPr>
          <p:cNvSpPr>
            <a:spLocks noGrp="1"/>
          </p:cNvSpPr>
          <p:nvPr>
            <p:ph type="sldNum" sz="quarter" idx="12"/>
          </p:nvPr>
        </p:nvSpPr>
        <p:spPr>
          <a:xfrm>
            <a:off x="8492147" y="4601247"/>
            <a:ext cx="335147" cy="272423"/>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424242">
                    <a:tint val="75000"/>
                  </a:srgb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30</a:t>
            </a:fld>
            <a:endParaRPr kumimoji="0" lang="en-US" sz="900" b="0" i="0" u="none" strike="noStrike" kern="1200" cap="none" spc="0" normalizeH="0" baseline="0" noProof="0" dirty="0">
              <a:ln>
                <a:noFill/>
              </a:ln>
              <a:solidFill>
                <a:srgbClr val="424242">
                  <a:tint val="75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FB39A99-E32D-4625-B73E-DAF7DA2F0F94}"/>
              </a:ext>
            </a:extLst>
          </p:cNvPr>
          <p:cNvSpPr>
            <a:spLocks noGrp="1"/>
          </p:cNvSpPr>
          <p:nvPr>
            <p:ph type="title"/>
          </p:nvPr>
        </p:nvSpPr>
        <p:spPr>
          <a:xfrm>
            <a:off x="316178" y="203837"/>
            <a:ext cx="8511564" cy="518753"/>
          </a:xfrm>
        </p:spPr>
        <p:txBody>
          <a:bodyPr/>
          <a:lstStyle/>
          <a:p>
            <a:r>
              <a:rPr lang="en-US" b="1" dirty="0">
                <a:solidFill>
                  <a:schemeClr val="accent5"/>
                </a:solidFill>
              </a:rPr>
              <a:t>Key Takeaways</a:t>
            </a:r>
          </a:p>
        </p:txBody>
      </p:sp>
      <p:sp>
        <p:nvSpPr>
          <p:cNvPr id="6" name="TextBox 5">
            <a:extLst>
              <a:ext uri="{FF2B5EF4-FFF2-40B4-BE49-F238E27FC236}">
                <a16:creationId xmlns:a16="http://schemas.microsoft.com/office/drawing/2014/main" id="{407A5078-19D2-4DC1-9BA2-8945B063D606}"/>
              </a:ext>
            </a:extLst>
          </p:cNvPr>
          <p:cNvSpPr txBox="1"/>
          <p:nvPr/>
        </p:nvSpPr>
        <p:spPr>
          <a:xfrm>
            <a:off x="239692" y="981317"/>
            <a:ext cx="8664536"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accent5">
                    <a:lumMod val="75000"/>
                  </a:schemeClr>
                </a:solidFill>
                <a:latin typeface="Century Gothic" panose="020B0502020202020204" pitchFamily="34" charset="0"/>
              </a:rPr>
              <a:t>Hispanic Intenders and Parents of Intenders more likely than Non-Hispanics to support increased funding for higher education;  </a:t>
            </a:r>
          </a:p>
          <a:p>
            <a:pPr marL="628650" lvl="1" indent="-285750">
              <a:buFont typeface="Arial" panose="020B0604020202020204" pitchFamily="34" charset="0"/>
              <a:buChar char="•"/>
            </a:pPr>
            <a:endParaRPr kumimoji="0" lang="en-US" sz="1400" i="0" u="none" strike="noStrike" kern="1200" cap="none" spc="0" normalizeH="0" baseline="0" noProof="0" dirty="0">
              <a:ln>
                <a:noFill/>
              </a:ln>
              <a:solidFill>
                <a:schemeClr val="accent5">
                  <a:lumMod val="75000"/>
                </a:schemeClr>
              </a:solidFill>
              <a:effectLst/>
              <a:uLnTx/>
              <a:uFillTx/>
              <a:latin typeface="Century Gothic" panose="020B050202020202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chemeClr val="accent5">
                    <a:lumMod val="75000"/>
                  </a:schemeClr>
                </a:solidFill>
                <a:effectLst/>
                <a:uLnTx/>
                <a:uFillTx/>
                <a:latin typeface="Century Gothic" panose="020B0502020202020204" pitchFamily="34" charset="0"/>
                <a:ea typeface="+mn-ea"/>
                <a:cs typeface="+mn-cs"/>
              </a:rPr>
              <a:t>More than half of Intenders, and Parents of Intenders support CA’s next Governor making post high school degree attainment a top priority</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chemeClr val="accent5">
                  <a:lumMod val="75000"/>
                </a:schemeClr>
              </a:solidFill>
              <a:effectLst/>
              <a:uLnTx/>
              <a:uFillTx/>
              <a:latin typeface="Century Gothic" panose="020B0502020202020204" pitchFamily="34" charset="0"/>
              <a:ea typeface="+mn-ea"/>
              <a:cs typeface="+mn-cs"/>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chemeClr val="accent5">
                    <a:lumMod val="75000"/>
                  </a:schemeClr>
                </a:solidFill>
                <a:effectLst/>
                <a:uLnTx/>
                <a:uFillTx/>
                <a:latin typeface="Century Gothic" panose="020B0502020202020204" pitchFamily="34" charset="0"/>
                <a:ea typeface="+mn-ea"/>
                <a:cs typeface="+mn-cs"/>
              </a:rPr>
              <a:t>Majority of all segments support making college affordability a priority (Intenders, Parents of Intenders, Non-Intenders)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chemeClr val="accent5">
                  <a:lumMod val="75000"/>
                </a:schemeClr>
              </a:solidFill>
              <a:effectLst/>
              <a:uLnTx/>
              <a:uFillTx/>
              <a:latin typeface="Century Gothic" panose="020B0502020202020204" pitchFamily="34" charset="0"/>
              <a:ea typeface="+mn-ea"/>
              <a:cs typeface="+mn-cs"/>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i="0" u="none" strike="noStrike" kern="1200" cap="none" spc="0" normalizeH="0" baseline="0" noProof="0" dirty="0">
                <a:ln>
                  <a:noFill/>
                </a:ln>
                <a:solidFill>
                  <a:schemeClr val="accent5">
                    <a:lumMod val="75000"/>
                  </a:schemeClr>
                </a:solidFill>
                <a:effectLst/>
                <a:uLnTx/>
                <a:uFillTx/>
                <a:latin typeface="Century Gothic" panose="020B0502020202020204" pitchFamily="34" charset="0"/>
                <a:ea typeface="+mn-ea"/>
                <a:cs typeface="+mn-cs"/>
              </a:rPr>
              <a:t>More than 40% of Hispanic Intenders, and Parents of Intenders say their vote for Governor in 2018 will be greatly influenced by how the candidates plan to address higher education, and this number is higher than for Non-Hispanics</a:t>
            </a:r>
          </a:p>
        </p:txBody>
      </p:sp>
    </p:spTree>
    <p:extLst>
      <p:ext uri="{BB962C8B-B14F-4D97-AF65-F5344CB8AC3E}">
        <p14:creationId xmlns:p14="http://schemas.microsoft.com/office/powerpoint/2010/main" val="1938811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4D849C-1CA2-415F-8FE1-0F529D8DC899}"/>
              </a:ext>
            </a:extLst>
          </p:cNvPr>
          <p:cNvSpPr>
            <a:spLocks noGrp="1"/>
          </p:cNvSpPr>
          <p:nvPr>
            <p:ph type="sldNum" sz="quarter" idx="4294967295"/>
          </p:nvPr>
        </p:nvSpPr>
        <p:spPr>
          <a:xfrm>
            <a:off x="8807450" y="4600575"/>
            <a:ext cx="336550" cy="273050"/>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424242">
                    <a:tint val="75000"/>
                  </a:srgb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31</a:t>
            </a:fld>
            <a:endParaRPr kumimoji="0" lang="en-US" sz="900" b="0" i="0" u="none" strike="noStrike" kern="1200" cap="none" spc="0" normalizeH="0" baseline="0" noProof="0" dirty="0">
              <a:ln>
                <a:noFill/>
              </a:ln>
              <a:solidFill>
                <a:srgbClr val="424242">
                  <a:tint val="75000"/>
                </a:srgbClr>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7B30AF98-AD99-4544-8BA0-40D8E0A8AFBB}"/>
              </a:ext>
            </a:extLst>
          </p:cNvPr>
          <p:cNvSpPr>
            <a:spLocks noGrp="1"/>
          </p:cNvSpPr>
          <p:nvPr>
            <p:ph type="title" idx="4294967295"/>
          </p:nvPr>
        </p:nvSpPr>
        <p:spPr>
          <a:xfrm>
            <a:off x="0" y="4451350"/>
            <a:ext cx="8258175" cy="819150"/>
          </a:xfrm>
        </p:spPr>
        <p:txBody>
          <a:bodyPr>
            <a:normAutofit/>
          </a:bodyPr>
          <a:lstStyle/>
          <a:p>
            <a:pPr algn="ctr"/>
            <a:r>
              <a:rPr lang="en-US" sz="3200" dirty="0">
                <a:solidFill>
                  <a:schemeClr val="bg1"/>
                </a:solidFill>
                <a:latin typeface="Century Gothic" panose="020B0502020202020204" pitchFamily="34" charset="0"/>
              </a:rPr>
              <a:t>How Can We Help?</a:t>
            </a:r>
          </a:p>
        </p:txBody>
      </p:sp>
    </p:spTree>
    <p:extLst>
      <p:ext uri="{BB962C8B-B14F-4D97-AF65-F5344CB8AC3E}">
        <p14:creationId xmlns:p14="http://schemas.microsoft.com/office/powerpoint/2010/main" val="186331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58DA2AB-7A6F-44BF-AEEB-BE0ECD52281C}"/>
              </a:ext>
            </a:extLst>
          </p:cNvPr>
          <p:cNvSpPr txBox="1"/>
          <p:nvPr/>
        </p:nvSpPr>
        <p:spPr>
          <a:xfrm>
            <a:off x="2007769" y="1380214"/>
            <a:ext cx="5128463" cy="240776"/>
          </a:xfrm>
          <a:prstGeom prst="rect">
            <a:avLst/>
          </a:prstGeom>
          <a:noFill/>
        </p:spPr>
        <p:txBody>
          <a:bodyPr vert="horz" wrap="none" lIns="68580" tIns="34290" rIns="68580" bIns="34290" rtlCol="0">
            <a:normAutofit/>
          </a:bodyPr>
          <a:lstStyle/>
          <a:p>
            <a:pPr algn="ctr"/>
            <a:r>
              <a:rPr lang="en-US" sz="1000" u="sng" dirty="0">
                <a:solidFill>
                  <a:srgbClr val="464646"/>
                </a:solidFill>
                <a:latin typeface="Century Gothic" panose="020B0502020202020204"/>
                <a:cs typeface="Calibri"/>
              </a:rPr>
              <a:t>Among Intenders (Top 2 Box)</a:t>
            </a:r>
          </a:p>
          <a:p>
            <a:pPr algn="ctr"/>
            <a:endParaRPr lang="en-US" sz="1000" u="sng" dirty="0">
              <a:solidFill>
                <a:srgbClr val="464646"/>
              </a:solidFill>
              <a:latin typeface="Century Gothic" panose="020B0502020202020204"/>
              <a:cs typeface="Calibri"/>
            </a:endParaRPr>
          </a:p>
        </p:txBody>
      </p:sp>
      <p:sp>
        <p:nvSpPr>
          <p:cNvPr id="5" name="Pentagon 4"/>
          <p:cNvSpPr/>
          <p:nvPr/>
        </p:nvSpPr>
        <p:spPr>
          <a:xfrm>
            <a:off x="0" y="246141"/>
            <a:ext cx="9086850"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1800" b="1" i="1" dirty="0">
                <a:solidFill>
                  <a:schemeClr val="accent5"/>
                </a:solidFill>
                <a:latin typeface="Century Gothic" charset="0"/>
                <a:ea typeface="Century Gothic" charset="0"/>
                <a:cs typeface="Century Gothic" charset="0"/>
              </a:rPr>
              <a:t>Less than half Of Hispanic Potential Students Know Enough </a:t>
            </a:r>
            <a:r>
              <a:rPr lang="en-US" sz="1800" b="1" dirty="0">
                <a:solidFill>
                  <a:schemeClr val="accent5"/>
                </a:solidFill>
                <a:latin typeface="Century Gothic" charset="0"/>
                <a:ea typeface="Century Gothic" charset="0"/>
                <a:cs typeface="Century Gothic" charset="0"/>
              </a:rPr>
              <a:t>About Higher Education Options To Make A Good Choice</a:t>
            </a:r>
          </a:p>
          <a:p>
            <a:pPr marL="342859" lvl="1" defTabSz="342859">
              <a:lnSpc>
                <a:spcPct val="80000"/>
              </a:lnSpc>
            </a:pPr>
            <a:r>
              <a:rPr lang="en-US" sz="2000" b="1" dirty="0">
                <a:solidFill>
                  <a:schemeClr val="accent5"/>
                </a:solidFill>
                <a:latin typeface="Century Gothic" charset="0"/>
                <a:ea typeface="Century Gothic" charset="0"/>
                <a:cs typeface="Century Gothic" charset="0"/>
              </a:rPr>
              <a:t>	</a:t>
            </a:r>
            <a:r>
              <a:rPr lang="en-US" sz="1400" b="1" i="1" dirty="0">
                <a:solidFill>
                  <a:schemeClr val="accent5"/>
                </a:solidFill>
                <a:latin typeface="Century Gothic" charset="0"/>
                <a:ea typeface="Century Gothic" charset="0"/>
                <a:cs typeface="Century Gothic" charset="0"/>
              </a:rPr>
              <a:t>-61% of Hispanic Intenders find the process “difficult”</a:t>
            </a:r>
          </a:p>
          <a:p>
            <a:pPr marL="342859" lvl="1" defTabSz="342859">
              <a:lnSpc>
                <a:spcPct val="80000"/>
              </a:lnSpc>
            </a:pPr>
            <a:r>
              <a:rPr lang="en-US" sz="1400" b="1" i="1" dirty="0">
                <a:solidFill>
                  <a:schemeClr val="accent5"/>
                </a:solidFill>
                <a:latin typeface="Century Gothic" charset="0"/>
                <a:ea typeface="Century Gothic" charset="0"/>
                <a:cs typeface="Century Gothic" charset="0"/>
              </a:rPr>
              <a:t>	-Just 45% Of Hispanics Students Value An Online Degree Vs 60% of Non-Hispanics</a:t>
            </a:r>
            <a:endParaRPr lang="en-US" sz="1400" i="1" dirty="0">
              <a:solidFill>
                <a:schemeClr val="accent5"/>
              </a:solidFill>
              <a:latin typeface="Century Gothic" panose="020B0502020202020204"/>
              <a:cs typeface="BrownPro Light"/>
            </a:endParaRPr>
          </a:p>
        </p:txBody>
      </p:sp>
      <p:sp>
        <p:nvSpPr>
          <p:cNvPr id="9" name="TextBox 8"/>
          <p:cNvSpPr txBox="1"/>
          <p:nvPr/>
        </p:nvSpPr>
        <p:spPr>
          <a:xfrm>
            <a:off x="285750" y="4844534"/>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alibri Light" panose="020F0302020204030204" pitchFamily="34" charset="0"/>
              </a:rPr>
              <a:t>Source: Univision Political  Tracker in Collaboration with Media Predict, as of March 2018.</a:t>
            </a:r>
          </a:p>
        </p:txBody>
      </p:sp>
      <p:sp>
        <p:nvSpPr>
          <p:cNvPr id="7" name="Rectangle 6"/>
          <p:cNvSpPr/>
          <p:nvPr/>
        </p:nvSpPr>
        <p:spPr>
          <a:xfrm>
            <a:off x="1143000" y="1202928"/>
            <a:ext cx="6380747" cy="230832"/>
          </a:xfrm>
          <a:prstGeom prst="rect">
            <a:avLst/>
          </a:prstGeom>
        </p:spPr>
        <p:txBody>
          <a:bodyPr wrap="square">
            <a:spAutoFit/>
          </a:bodyPr>
          <a:lstStyle/>
          <a:p>
            <a:r>
              <a:rPr lang="en-US" sz="900" dirty="0">
                <a:solidFill>
                  <a:schemeClr val="bg2"/>
                </a:solidFill>
                <a:latin typeface=" Century Gothic"/>
              </a:rPr>
              <a:t>Q: Please indicate how much you agree or disagree with the following statements:</a:t>
            </a:r>
            <a:endParaRPr lang="en-US" sz="900" dirty="0">
              <a:solidFill>
                <a:schemeClr val="bg2"/>
              </a:solidFill>
              <a:latin typeface="Century Gothic" panose="020B0502020202020204"/>
            </a:endParaRPr>
          </a:p>
        </p:txBody>
      </p:sp>
      <p:graphicFrame>
        <p:nvGraphicFramePr>
          <p:cNvPr id="11" name="Chart 10">
            <a:extLst>
              <a:ext uri="{FF2B5EF4-FFF2-40B4-BE49-F238E27FC236}">
                <a16:creationId xmlns:a16="http://schemas.microsoft.com/office/drawing/2014/main" id="{85ECAC32-CA91-4F7F-9859-727E327AF8FE}"/>
              </a:ext>
            </a:extLst>
          </p:cNvPr>
          <p:cNvGraphicFramePr/>
          <p:nvPr>
            <p:extLst>
              <p:ext uri="{D42A27DB-BD31-4B8C-83A1-F6EECF244321}">
                <p14:modId xmlns:p14="http://schemas.microsoft.com/office/powerpoint/2010/main" val="1368785599"/>
              </p:ext>
            </p:extLst>
          </p:nvPr>
        </p:nvGraphicFramePr>
        <p:xfrm>
          <a:off x="463138" y="1268730"/>
          <a:ext cx="8205849" cy="3575804"/>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a:extLst>
              <a:ext uri="{FF2B5EF4-FFF2-40B4-BE49-F238E27FC236}">
                <a16:creationId xmlns:a16="http://schemas.microsoft.com/office/drawing/2014/main" id="{B6F6FC52-B1FA-4DFF-8775-0439DA4BE842}"/>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10" name="Rectangle 9">
            <a:extLst>
              <a:ext uri="{FF2B5EF4-FFF2-40B4-BE49-F238E27FC236}">
                <a16:creationId xmlns:a16="http://schemas.microsoft.com/office/drawing/2014/main" id="{8AE165F9-D34C-A640-9D4C-12CF653A8222}"/>
              </a:ext>
            </a:extLst>
          </p:cNvPr>
          <p:cNvSpPr/>
          <p:nvPr/>
        </p:nvSpPr>
        <p:spPr>
          <a:xfrm>
            <a:off x="940969" y="1732474"/>
            <a:ext cx="7258151" cy="31115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A034012-6B90-D244-B5EB-4E9E0421F909}"/>
              </a:ext>
            </a:extLst>
          </p:cNvPr>
          <p:cNvSpPr/>
          <p:nvPr/>
        </p:nvSpPr>
        <p:spPr>
          <a:xfrm>
            <a:off x="567589" y="3470910"/>
            <a:ext cx="7395311" cy="31115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E6663A-B0A2-9147-B5B0-1C1600F34041}"/>
              </a:ext>
            </a:extLst>
          </p:cNvPr>
          <p:cNvSpPr/>
          <p:nvPr/>
        </p:nvSpPr>
        <p:spPr>
          <a:xfrm>
            <a:off x="1642009" y="4090229"/>
            <a:ext cx="4903571" cy="31115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61407D0-B790-4B40-B5E8-64981490DB42}"/>
              </a:ext>
            </a:extLst>
          </p:cNvPr>
          <p:cNvSpPr/>
          <p:nvPr/>
        </p:nvSpPr>
        <p:spPr>
          <a:xfrm>
            <a:off x="659028" y="2628523"/>
            <a:ext cx="7212431" cy="31115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345114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Earlier you mentioned you are currently employed. Which of the following best describes why you’re considering enrolling in higher education?</a:t>
            </a:r>
          </a:p>
        </p:txBody>
      </p:sp>
      <p:graphicFrame>
        <p:nvGraphicFramePr>
          <p:cNvPr id="13" name="Chart 12">
            <a:extLst>
              <a:ext uri="{FF2B5EF4-FFF2-40B4-BE49-F238E27FC236}">
                <a16:creationId xmlns:a16="http://schemas.microsoft.com/office/drawing/2014/main" id="{EB454386-B9F4-4C6A-B6D2-C25A3E0078FD}"/>
              </a:ext>
            </a:extLst>
          </p:cNvPr>
          <p:cNvGraphicFramePr/>
          <p:nvPr>
            <p:extLst>
              <p:ext uri="{D42A27DB-BD31-4B8C-83A1-F6EECF244321}">
                <p14:modId xmlns:p14="http://schemas.microsoft.com/office/powerpoint/2010/main" val="708197240"/>
              </p:ext>
            </p:extLst>
          </p:nvPr>
        </p:nvGraphicFramePr>
        <p:xfrm>
          <a:off x="1776761" y="1445853"/>
          <a:ext cx="6140605" cy="3398681"/>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0F8FEA19-E086-448D-B902-139EAB57970D}"/>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10" name="Title 2">
            <a:extLst>
              <a:ext uri="{FF2B5EF4-FFF2-40B4-BE49-F238E27FC236}">
                <a16:creationId xmlns:a16="http://schemas.microsoft.com/office/drawing/2014/main" id="{6CCC32CF-4D39-464B-8194-FC7FD6765C51}"/>
              </a:ext>
            </a:extLst>
          </p:cNvPr>
          <p:cNvSpPr>
            <a:spLocks noGrp="1"/>
          </p:cNvSpPr>
          <p:nvPr>
            <p:ph type="title"/>
          </p:nvPr>
        </p:nvSpPr>
        <p:spPr>
          <a:xfrm>
            <a:off x="316178" y="273844"/>
            <a:ext cx="8511564" cy="518753"/>
          </a:xfrm>
        </p:spPr>
        <p:txBody>
          <a:bodyPr/>
          <a:lstStyle/>
          <a:p>
            <a:r>
              <a:rPr lang="en-US" sz="2000" b="1" i="1" dirty="0"/>
              <a:t>Almost 50%</a:t>
            </a:r>
            <a:r>
              <a:rPr lang="en-US" sz="2000" b="1" dirty="0"/>
              <a:t> of Working Intenders Plan to Enroll Because They’re Looking to Enter A New Career Field</a:t>
            </a:r>
            <a:endParaRPr lang="en-US" sz="2000" b="1" i="1" dirty="0"/>
          </a:p>
        </p:txBody>
      </p:sp>
    </p:spTree>
    <p:extLst>
      <p:ext uri="{BB962C8B-B14F-4D97-AF65-F5344CB8AC3E}">
        <p14:creationId xmlns:p14="http://schemas.microsoft.com/office/powerpoint/2010/main" val="112112335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8FE7613E-FAA5-4B6A-A290-9CF22AC8B9B2}"/>
              </a:ext>
            </a:extLst>
          </p:cNvPr>
          <p:cNvGraphicFramePr/>
          <p:nvPr>
            <p:extLst>
              <p:ext uri="{D42A27DB-BD31-4B8C-83A1-F6EECF244321}">
                <p14:modId xmlns:p14="http://schemas.microsoft.com/office/powerpoint/2010/main" val="1129879904"/>
              </p:ext>
            </p:extLst>
          </p:nvPr>
        </p:nvGraphicFramePr>
        <p:xfrm>
          <a:off x="1664821" y="1465775"/>
          <a:ext cx="5389123" cy="31484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Do you [Does your child] plan to work for pay while he/she pursues additional education?</a:t>
            </a:r>
          </a:p>
        </p:txBody>
      </p:sp>
      <p:sp>
        <p:nvSpPr>
          <p:cNvPr id="11" name="Slide Number Placeholder 1">
            <a:extLst>
              <a:ext uri="{FF2B5EF4-FFF2-40B4-BE49-F238E27FC236}">
                <a16:creationId xmlns:a16="http://schemas.microsoft.com/office/drawing/2014/main" id="{05B05421-C5A2-431B-A9AA-117494ADEA7A}"/>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8" name="TextBox 7">
            <a:extLst>
              <a:ext uri="{FF2B5EF4-FFF2-40B4-BE49-F238E27FC236}">
                <a16:creationId xmlns:a16="http://schemas.microsoft.com/office/drawing/2014/main" id="{57C84154-F35E-4C8C-A7A1-1F6A9500738A}"/>
              </a:ext>
            </a:extLst>
          </p:cNvPr>
          <p:cNvSpPr txBox="1"/>
          <p:nvPr/>
        </p:nvSpPr>
        <p:spPr>
          <a:xfrm>
            <a:off x="285750" y="4844534"/>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alibri Light" panose="020F0302020204030204" pitchFamily="34" charset="0"/>
              </a:rPr>
              <a:t>Source: Univision Political  Tracker in Collaboration with Media Predict, as of March 2018.</a:t>
            </a:r>
          </a:p>
        </p:txBody>
      </p:sp>
      <p:sp>
        <p:nvSpPr>
          <p:cNvPr id="12" name="Title 2">
            <a:extLst>
              <a:ext uri="{FF2B5EF4-FFF2-40B4-BE49-F238E27FC236}">
                <a16:creationId xmlns:a16="http://schemas.microsoft.com/office/drawing/2014/main" id="{CDADDFFF-1DB2-4092-81E3-318E59E5208B}"/>
              </a:ext>
            </a:extLst>
          </p:cNvPr>
          <p:cNvSpPr>
            <a:spLocks noGrp="1"/>
          </p:cNvSpPr>
          <p:nvPr>
            <p:ph type="title"/>
          </p:nvPr>
        </p:nvSpPr>
        <p:spPr>
          <a:xfrm>
            <a:off x="285750" y="256676"/>
            <a:ext cx="8511564" cy="518753"/>
          </a:xfrm>
        </p:spPr>
        <p:txBody>
          <a:bodyPr/>
          <a:lstStyle/>
          <a:p>
            <a:r>
              <a:rPr lang="en-US" sz="2000" b="1" i="1" dirty="0"/>
              <a:t>Over 70% of Intenders</a:t>
            </a:r>
            <a:r>
              <a:rPr lang="en-US" sz="2000" b="1" dirty="0"/>
              <a:t> Plan to Work While Pursuing Higher Education</a:t>
            </a:r>
            <a:endParaRPr lang="en-US" sz="2000" b="1" i="1" dirty="0"/>
          </a:p>
        </p:txBody>
      </p:sp>
    </p:spTree>
    <p:extLst>
      <p:ext uri="{BB962C8B-B14F-4D97-AF65-F5344CB8AC3E}">
        <p14:creationId xmlns:p14="http://schemas.microsoft.com/office/powerpoint/2010/main" val="358985385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8FE7613E-FAA5-4B6A-A290-9CF22AC8B9B2}"/>
              </a:ext>
            </a:extLst>
          </p:cNvPr>
          <p:cNvGraphicFramePr/>
          <p:nvPr>
            <p:extLst>
              <p:ext uri="{D42A27DB-BD31-4B8C-83A1-F6EECF244321}">
                <p14:modId xmlns:p14="http://schemas.microsoft.com/office/powerpoint/2010/main" val="2410521614"/>
              </p:ext>
            </p:extLst>
          </p:nvPr>
        </p:nvGraphicFramePr>
        <p:xfrm>
          <a:off x="1143001" y="1493955"/>
          <a:ext cx="7580086" cy="32251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many hours would you [he/she] plan to work a week while taking courses?</a:t>
            </a:r>
          </a:p>
        </p:txBody>
      </p:sp>
      <p:sp>
        <p:nvSpPr>
          <p:cNvPr id="11" name="Slide Number Placeholder 1">
            <a:extLst>
              <a:ext uri="{FF2B5EF4-FFF2-40B4-BE49-F238E27FC236}">
                <a16:creationId xmlns:a16="http://schemas.microsoft.com/office/drawing/2014/main" id="{E295D25D-3B1F-48CB-9AD2-A52BD8F66A4C}"/>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2" name="Rectangle 1">
            <a:extLst>
              <a:ext uri="{FF2B5EF4-FFF2-40B4-BE49-F238E27FC236}">
                <a16:creationId xmlns:a16="http://schemas.microsoft.com/office/drawing/2014/main" id="{B0B8C800-84A6-46EA-AD7E-60BB72A7FF5F}"/>
              </a:ext>
            </a:extLst>
          </p:cNvPr>
          <p:cNvSpPr/>
          <p:nvPr/>
        </p:nvSpPr>
        <p:spPr>
          <a:xfrm>
            <a:off x="285750" y="172113"/>
            <a:ext cx="8437335" cy="767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accent5"/>
                </a:solidFill>
                <a:latin typeface="Century Gothic" panose="020B0502020202020204" pitchFamily="34" charset="0"/>
              </a:rPr>
              <a:t>Over 50% of Intenders plan to work 16+ hours</a:t>
            </a:r>
          </a:p>
          <a:p>
            <a:r>
              <a:rPr lang="en-US" sz="1400" b="1" dirty="0">
                <a:solidFill>
                  <a:schemeClr val="accent5"/>
                </a:solidFill>
                <a:latin typeface="Century Gothic" panose="020B0502020202020204" pitchFamily="34" charset="0"/>
              </a:rPr>
              <a:t>	-One-third of Hispanic Intenders plan to work 20+ hours</a:t>
            </a:r>
          </a:p>
        </p:txBody>
      </p:sp>
    </p:spTree>
    <p:extLst>
      <p:ext uri="{BB962C8B-B14F-4D97-AF65-F5344CB8AC3E}">
        <p14:creationId xmlns:p14="http://schemas.microsoft.com/office/powerpoint/2010/main" val="32638163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0" y="301227"/>
            <a:ext cx="8966200"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i="1" dirty="0">
                <a:solidFill>
                  <a:schemeClr val="accent5"/>
                </a:solidFill>
                <a:latin typeface="Century Gothic" panose="020B0502020202020204"/>
                <a:cs typeface="BrownPro"/>
              </a:rPr>
              <a:t>Over 50% of Intenders </a:t>
            </a:r>
            <a:r>
              <a:rPr lang="en-US" sz="2000" b="1" dirty="0">
                <a:solidFill>
                  <a:schemeClr val="accent5"/>
                </a:solidFill>
                <a:latin typeface="Century Gothic" panose="020B0502020202020204"/>
                <a:cs typeface="BrownPro"/>
              </a:rPr>
              <a:t>Will Most Likely Enroll as a Part-Time Student</a:t>
            </a:r>
          </a:p>
          <a:p>
            <a:pPr marL="342859" lvl="1" defTabSz="342859">
              <a:lnSpc>
                <a:spcPct val="80000"/>
              </a:lnSpc>
            </a:pPr>
            <a:r>
              <a:rPr lang="en-US" sz="2000" b="1" dirty="0">
                <a:solidFill>
                  <a:schemeClr val="accent5"/>
                </a:solidFill>
                <a:latin typeface="Century Gothic" panose="020B0502020202020204"/>
                <a:cs typeface="BrownPro"/>
              </a:rPr>
              <a:t>	</a:t>
            </a:r>
            <a:r>
              <a:rPr lang="en-US" sz="1600" b="1" dirty="0">
                <a:solidFill>
                  <a:schemeClr val="accent5"/>
                </a:solidFill>
                <a:latin typeface="Century Gothic" panose="020B0502020202020204"/>
                <a:cs typeface="BrownPro"/>
              </a:rPr>
              <a:t>-</a:t>
            </a:r>
            <a:r>
              <a:rPr lang="en-US" sz="1400" b="1" i="1" dirty="0">
                <a:solidFill>
                  <a:schemeClr val="accent5"/>
                </a:solidFill>
                <a:latin typeface="Century Gothic" panose="020B0502020202020204"/>
                <a:cs typeface="BrownPro"/>
              </a:rPr>
              <a:t>Almost 80% Of Their Parents Say It Will Be Full-time</a:t>
            </a: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9" name="Rectangle 8"/>
          <p:cNvSpPr/>
          <p:nvPr/>
        </p:nvSpPr>
        <p:spPr>
          <a:xfrm>
            <a:off x="1143000" y="1094141"/>
            <a:ext cx="6858000" cy="2308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How are you [is your child] most likely to enroll?</a:t>
            </a:r>
          </a:p>
        </p:txBody>
      </p:sp>
      <p:graphicFrame>
        <p:nvGraphicFramePr>
          <p:cNvPr id="7" name="Chart 6">
            <a:extLst>
              <a:ext uri="{FF2B5EF4-FFF2-40B4-BE49-F238E27FC236}">
                <a16:creationId xmlns:a16="http://schemas.microsoft.com/office/drawing/2014/main" id="{5CE509C3-9406-4CDD-B994-34AE7A743666}"/>
              </a:ext>
            </a:extLst>
          </p:cNvPr>
          <p:cNvGraphicFramePr/>
          <p:nvPr>
            <p:extLst>
              <p:ext uri="{D42A27DB-BD31-4B8C-83A1-F6EECF244321}">
                <p14:modId xmlns:p14="http://schemas.microsoft.com/office/powerpoint/2010/main" val="969682794"/>
              </p:ext>
            </p:extLst>
          </p:nvPr>
        </p:nvGraphicFramePr>
        <p:xfrm>
          <a:off x="285750" y="1417756"/>
          <a:ext cx="8471674" cy="336903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a:extLst>
              <a:ext uri="{FF2B5EF4-FFF2-40B4-BE49-F238E27FC236}">
                <a16:creationId xmlns:a16="http://schemas.microsoft.com/office/drawing/2014/main" id="{69606FDA-B444-4486-AD46-8DAFF9DC3AD4}"/>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Tree>
    <p:extLst>
      <p:ext uri="{BB962C8B-B14F-4D97-AF65-F5344CB8AC3E}">
        <p14:creationId xmlns:p14="http://schemas.microsoft.com/office/powerpoint/2010/main" val="128842555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9957" y="1313846"/>
            <a:ext cx="4852533" cy="2668749"/>
          </a:xfrm>
          <a:prstGeom prst="rect">
            <a:avLst/>
          </a:prstGeom>
        </p:spPr>
        <p:txBody>
          <a:bodyPr vert="horz" wrap="square" lIns="68580" tIns="34290" rIns="68580" bIns="34290" rtlCol="0">
            <a:normAutofit/>
          </a:bodyPr>
          <a:lstStyle/>
          <a:p>
            <a:pPr defTabSz="342859"/>
            <a:endParaRPr lang="en-US" sz="3000" spc="-113" dirty="0">
              <a:solidFill>
                <a:srgbClr val="6D6D6D"/>
              </a:solidFill>
              <a:latin typeface="Century Gothic" panose="020B0502020202020204"/>
              <a:cs typeface="Calibri"/>
            </a:endParaRPr>
          </a:p>
        </p:txBody>
      </p:sp>
      <p:sp>
        <p:nvSpPr>
          <p:cNvPr id="5" name="Pentagon 4"/>
          <p:cNvSpPr/>
          <p:nvPr/>
        </p:nvSpPr>
        <p:spPr>
          <a:xfrm>
            <a:off x="148771" y="264353"/>
            <a:ext cx="8574315" cy="838201"/>
          </a:xfrm>
          <a:prstGeom prst="homePlat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859" lvl="1" defTabSz="342859">
              <a:lnSpc>
                <a:spcPct val="80000"/>
              </a:lnSpc>
            </a:pPr>
            <a:r>
              <a:rPr lang="en-US" sz="2000" b="1" dirty="0">
                <a:solidFill>
                  <a:schemeClr val="accent5"/>
                </a:solidFill>
                <a:latin typeface="Century Gothic" panose="020B0502020202020204"/>
                <a:cs typeface="BrownPro Light"/>
              </a:rPr>
              <a:t>For Intenders, </a:t>
            </a:r>
            <a:r>
              <a:rPr lang="en-US" sz="2000" b="1" i="1" dirty="0">
                <a:solidFill>
                  <a:schemeClr val="accent5"/>
                </a:solidFill>
                <a:latin typeface="Century Gothic" panose="020B0502020202020204"/>
                <a:cs typeface="BrownPro Light"/>
              </a:rPr>
              <a:t>Greatest Motivator </a:t>
            </a:r>
            <a:r>
              <a:rPr lang="en-US" sz="2000" b="1" dirty="0">
                <a:solidFill>
                  <a:schemeClr val="accent5"/>
                </a:solidFill>
                <a:latin typeface="Century Gothic" panose="020B0502020202020204"/>
                <a:cs typeface="BrownPro Light"/>
              </a:rPr>
              <a:t>For College Attendance </a:t>
            </a:r>
          </a:p>
          <a:p>
            <a:pPr marL="342859" lvl="1" defTabSz="342859">
              <a:lnSpc>
                <a:spcPct val="80000"/>
              </a:lnSpc>
            </a:pPr>
            <a:r>
              <a:rPr lang="en-US" sz="2000" b="1" dirty="0">
                <a:solidFill>
                  <a:schemeClr val="accent5"/>
                </a:solidFill>
                <a:latin typeface="Century Gothic" panose="020B0502020202020204"/>
                <a:cs typeface="BrownPro Light"/>
              </a:rPr>
              <a:t>is Getting a Better Job and Making More Money</a:t>
            </a:r>
          </a:p>
          <a:p>
            <a:pPr marL="342859" lvl="1" defTabSz="342859">
              <a:lnSpc>
                <a:spcPct val="80000"/>
              </a:lnSpc>
            </a:pPr>
            <a:r>
              <a:rPr lang="en-US" sz="1400" b="1" dirty="0">
                <a:solidFill>
                  <a:schemeClr val="accent5"/>
                </a:solidFill>
                <a:latin typeface="Century Gothic" panose="020B0502020202020204"/>
                <a:cs typeface="BrownPro Light"/>
              </a:rPr>
              <a:t>	-75% of </a:t>
            </a:r>
            <a:r>
              <a:rPr lang="en-US" sz="1400" b="1" i="1" dirty="0">
                <a:solidFill>
                  <a:schemeClr val="accent5"/>
                </a:solidFill>
                <a:latin typeface="Century Gothic" panose="020B0502020202020204"/>
                <a:cs typeface="BrownPro Light"/>
              </a:rPr>
              <a:t>Hispanic Intenders Believe “Decent Jobs Not Available Without A Degree” </a:t>
            </a:r>
          </a:p>
          <a:p>
            <a:pPr marL="342859" lvl="1" defTabSz="342859">
              <a:lnSpc>
                <a:spcPct val="80000"/>
              </a:lnSpc>
            </a:pPr>
            <a:r>
              <a:rPr lang="en-US" sz="1400" b="1" i="1" dirty="0">
                <a:solidFill>
                  <a:schemeClr val="accent5"/>
                </a:solidFill>
                <a:latin typeface="Century Gothic" panose="020B0502020202020204"/>
                <a:cs typeface="BrownPro Light"/>
              </a:rPr>
              <a:t>	And Desire To Experience College Life</a:t>
            </a:r>
            <a:endParaRPr lang="en-US" sz="2400" dirty="0">
              <a:solidFill>
                <a:schemeClr val="accent5"/>
              </a:solidFill>
              <a:latin typeface="Century Gothic" panose="020B0502020202020204"/>
              <a:cs typeface="BrownPro Light"/>
            </a:endParaRPr>
          </a:p>
        </p:txBody>
      </p:sp>
      <p:sp>
        <p:nvSpPr>
          <p:cNvPr id="24" name="TextBox 23"/>
          <p:cNvSpPr txBox="1"/>
          <p:nvPr/>
        </p:nvSpPr>
        <p:spPr>
          <a:xfrm>
            <a:off x="285750" y="4844535"/>
            <a:ext cx="6502379" cy="184666"/>
          </a:xfrm>
          <a:prstGeom prst="rect">
            <a:avLst/>
          </a:prstGeom>
          <a:noFill/>
        </p:spPr>
        <p:txBody>
          <a:bodyPr wrap="square" rtlCol="0">
            <a:spAutoFit/>
          </a:bodyPr>
          <a:lstStyle/>
          <a:p>
            <a:pPr algn="r"/>
            <a:r>
              <a:rPr lang="en-US" sz="600" dirty="0">
                <a:solidFill>
                  <a:srgbClr val="464646">
                    <a:lumMod val="75000"/>
                    <a:lumOff val="25000"/>
                  </a:srgbClr>
                </a:solidFill>
                <a:latin typeface="Century Gothic" panose="020B0502020202020204"/>
              </a:rPr>
              <a:t>Source: Univision Political Tracker in Collaboration with Media Predict, as of March 2018.</a:t>
            </a:r>
          </a:p>
        </p:txBody>
      </p:sp>
      <p:sp>
        <p:nvSpPr>
          <p:cNvPr id="18" name="Rectangle 17">
            <a:extLst>
              <a:ext uri="{FF2B5EF4-FFF2-40B4-BE49-F238E27FC236}">
                <a16:creationId xmlns:a16="http://schemas.microsoft.com/office/drawing/2014/main" id="{0DD6CA17-E838-4546-823D-7A8F2C3B079A}"/>
              </a:ext>
            </a:extLst>
          </p:cNvPr>
          <p:cNvSpPr/>
          <p:nvPr/>
        </p:nvSpPr>
        <p:spPr>
          <a:xfrm>
            <a:off x="1143000" y="1284641"/>
            <a:ext cx="6858000" cy="369332"/>
          </a:xfrm>
          <a:prstGeom prst="rect">
            <a:avLst/>
          </a:prstGeom>
        </p:spPr>
        <p:txBody>
          <a:bodyPr wrap="square">
            <a:spAutoFit/>
          </a:bodyPr>
          <a:lstStyle/>
          <a:p>
            <a:pPr fontAlgn="base">
              <a:spcBef>
                <a:spcPct val="0"/>
              </a:spcBef>
              <a:spcAft>
                <a:spcPct val="0"/>
              </a:spcAft>
            </a:pPr>
            <a:r>
              <a:rPr lang="en-US" sz="900" dirty="0">
                <a:solidFill>
                  <a:schemeClr val="bg2"/>
                </a:solidFill>
                <a:latin typeface="Century Gothic" panose="020B0502020202020204"/>
              </a:rPr>
              <a:t>Q: You have said that you are attending or would consider attending a college or community college. Please indicate how important each of the following reasons are for you to do so.</a:t>
            </a:r>
          </a:p>
        </p:txBody>
      </p:sp>
      <p:graphicFrame>
        <p:nvGraphicFramePr>
          <p:cNvPr id="14" name="Chart 13">
            <a:extLst>
              <a:ext uri="{FF2B5EF4-FFF2-40B4-BE49-F238E27FC236}">
                <a16:creationId xmlns:a16="http://schemas.microsoft.com/office/drawing/2014/main" id="{F9343E43-1822-4B04-B8EB-474C5F382818}"/>
              </a:ext>
            </a:extLst>
          </p:cNvPr>
          <p:cNvGraphicFramePr/>
          <p:nvPr>
            <p:extLst>
              <p:ext uri="{D42A27DB-BD31-4B8C-83A1-F6EECF244321}">
                <p14:modId xmlns:p14="http://schemas.microsoft.com/office/powerpoint/2010/main" val="3799541043"/>
              </p:ext>
            </p:extLst>
          </p:nvPr>
        </p:nvGraphicFramePr>
        <p:xfrm>
          <a:off x="927853" y="1589464"/>
          <a:ext cx="7288293" cy="3072984"/>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1">
            <a:extLst>
              <a:ext uri="{FF2B5EF4-FFF2-40B4-BE49-F238E27FC236}">
                <a16:creationId xmlns:a16="http://schemas.microsoft.com/office/drawing/2014/main" id="{1FC9FDBC-1136-4680-8E78-A8C93E6AE690}"/>
              </a:ext>
            </a:extLst>
          </p:cNvPr>
          <p:cNvSpPr>
            <a:spLocks noGrp="1"/>
          </p:cNvSpPr>
          <p:nvPr>
            <p:ph type="sldNum" sz="quarter" idx="12"/>
          </p:nvPr>
        </p:nvSpPr>
        <p:spPr>
          <a:xfrm>
            <a:off x="8492147" y="4601247"/>
            <a:ext cx="335147" cy="272423"/>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E7D144B3-0B8B-E84F-99DB-152A098EBD40}" type="slidenum">
              <a:rPr kumimoji="0" lang="en-US" sz="900" b="0" i="0" u="none" strike="noStrike" kern="1200" cap="none" spc="0" normalizeH="0" baseline="0" noProof="0" smtClean="0">
                <a:ln>
                  <a:noFill/>
                </a:ln>
                <a:solidFill>
                  <a:srgbClr val="002060"/>
                </a:solidFill>
                <a:effectLst/>
                <a:uLnTx/>
                <a:uFillTx/>
                <a:latin typeface="Century Gothic" charset="0"/>
              </a:rPr>
              <a:pPr marL="0" marR="0" lvl="0" indent="0" algn="ctr" defTabSz="6858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srgbClr val="002060"/>
              </a:solidFill>
              <a:effectLst/>
              <a:uLnTx/>
              <a:uFillTx/>
              <a:latin typeface="Century Gothic" charset="0"/>
            </a:endParaRPr>
          </a:p>
        </p:txBody>
      </p:sp>
      <p:sp>
        <p:nvSpPr>
          <p:cNvPr id="2" name="Rectangle 1">
            <a:extLst>
              <a:ext uri="{FF2B5EF4-FFF2-40B4-BE49-F238E27FC236}">
                <a16:creationId xmlns:a16="http://schemas.microsoft.com/office/drawing/2014/main" id="{4BC8661B-B3EC-46CF-889A-79F17FF681FE}"/>
              </a:ext>
            </a:extLst>
          </p:cNvPr>
          <p:cNvSpPr/>
          <p:nvPr/>
        </p:nvSpPr>
        <p:spPr>
          <a:xfrm>
            <a:off x="927853" y="2919046"/>
            <a:ext cx="7073148" cy="95564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378671"/>
      </p:ext>
    </p:extLst>
  </p:cSld>
  <p:clrMapOvr>
    <a:masterClrMapping/>
  </p:clrMapOvr>
  <p:transition spd="slow"/>
</p:sld>
</file>

<file path=ppt/theme/theme1.xml><?xml version="1.0" encoding="utf-8"?>
<a:theme xmlns:a="http://schemas.openxmlformats.org/drawingml/2006/main" name="Office Theme">
  <a:themeElements>
    <a:clrScheme name="Custom 6">
      <a:dk1>
        <a:srgbClr val="424242"/>
      </a:dk1>
      <a:lt1>
        <a:srgbClr val="FFFFFF"/>
      </a:lt1>
      <a:dk2>
        <a:srgbClr val="ED8554"/>
      </a:dk2>
      <a:lt2>
        <a:srgbClr val="424242"/>
      </a:lt2>
      <a:accent1>
        <a:srgbClr val="D5FB87"/>
      </a:accent1>
      <a:accent2>
        <a:srgbClr val="D13A05"/>
      </a:accent2>
      <a:accent3>
        <a:srgbClr val="941100"/>
      </a:accent3>
      <a:accent4>
        <a:srgbClr val="335913"/>
      </a:accent4>
      <a:accent5>
        <a:srgbClr val="012480"/>
      </a:accent5>
      <a:accent6>
        <a:srgbClr val="EA3BD8"/>
      </a:accent6>
      <a:hlink>
        <a:srgbClr val="1C1C1C"/>
      </a:hlink>
      <a:folHlink>
        <a:srgbClr val="6A6A6A"/>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I Master PPT Template STYLE GUIDE 2017.pptx" id="{C663FBEC-C5C4-45EA-ACBE-8F00C6B60D40}" vid="{95017C57-B379-4FD0-94DA-20CCAC6590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Chicago Political Tracker - 02-26-2018</Template>
  <TotalTime>2832</TotalTime>
  <Words>1990</Words>
  <Application>Microsoft Macintosh PowerPoint</Application>
  <PresentationFormat>On-screen Show (16:9)</PresentationFormat>
  <Paragraphs>244</Paragraphs>
  <Slides>31</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 Century Gothic</vt:lpstr>
      <vt:lpstr>Arial</vt:lpstr>
      <vt:lpstr>BrownPro</vt:lpstr>
      <vt:lpstr>BrownPro Light</vt:lpstr>
      <vt:lpstr>Calibri</vt:lpstr>
      <vt:lpstr>Calibri Light</vt:lpstr>
      <vt:lpstr>Century Gothic</vt:lpstr>
      <vt:lpstr>Office Theme</vt:lpstr>
      <vt:lpstr>Higher Education and Latinos in California March 2018</vt:lpstr>
      <vt:lpstr>Methodology</vt:lpstr>
      <vt:lpstr>Among Hispanic Intenders and Their Parents, Over 40% Are the First Generation of Their Family to Enroll in a Higher Education Program</vt:lpstr>
      <vt:lpstr>PowerPoint Presentation</vt:lpstr>
      <vt:lpstr>Almost 50% of Working Intenders Plan to Enroll Because They’re Looking to Enter A New Career Field</vt:lpstr>
      <vt:lpstr>Over 70% of Intenders Plan to Work While Pursuing Higher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Community College Intenders Agree  -Know a Lot of People Who Have Gone There (74% Hispanic vs. 87% Non-Hispanic)  -34% of Hispanics Feel Its Only For People Who Can’t Get Into/Fail Out Of 4-Year Colleges (vs. 25% NH)  -35% of Hispanics Believe Only Remedial Courses Taught At Community Colleges (vs. 23% NH)  -29% of Hispanics Believe Grads Will Only Get Low Paying Jobs (vs 24% NH)</vt:lpstr>
      <vt:lpstr>PowerPoint Presentation</vt:lpstr>
      <vt:lpstr>PowerPoint Presentation</vt:lpstr>
      <vt:lpstr>PowerPoint Presentation</vt:lpstr>
      <vt:lpstr>PowerPoint Presentation</vt:lpstr>
      <vt:lpstr>Intenders Rate California State University System, University of California System, and California Community Colleges Highest in Preparing Students for Quality Careers  -Online Colleges Rank Lowest among both Hispanic and Non-Hispanic Intenders</vt:lpstr>
      <vt:lpstr>PowerPoint Presentation</vt:lpstr>
      <vt:lpstr>PowerPoint Presentation</vt:lpstr>
      <vt:lpstr>PowerPoint Presentation</vt:lpstr>
      <vt:lpstr>PowerPoint Presentation</vt:lpstr>
      <vt:lpstr>Key Takeaways</vt:lpstr>
      <vt:lpstr>Education Politics</vt:lpstr>
      <vt:lpstr>PowerPoint Presentation</vt:lpstr>
      <vt:lpstr>PowerPoint Presentation</vt:lpstr>
      <vt:lpstr>PowerPoint Presentation</vt:lpstr>
      <vt:lpstr>Key Takeaways</vt:lpstr>
      <vt:lpstr>How Can We Help?</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Chicago Political Tracker Feb 2018</dc:title>
  <dc:creator>Gabrielle</dc:creator>
  <cp:lastModifiedBy>Chiqui Cartagena</cp:lastModifiedBy>
  <cp:revision>305</cp:revision>
  <cp:lastPrinted>2018-03-19T20:57:30Z</cp:lastPrinted>
  <dcterms:created xsi:type="dcterms:W3CDTF">2018-03-13T18:03:50Z</dcterms:created>
  <dcterms:modified xsi:type="dcterms:W3CDTF">2018-03-19T20:59:10Z</dcterms:modified>
</cp:coreProperties>
</file>